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7" r:id="rId4"/>
    <p:sldId id="258" r:id="rId5"/>
    <p:sldId id="259" r:id="rId6"/>
    <p:sldId id="263" r:id="rId7"/>
    <p:sldId id="260" r:id="rId8"/>
    <p:sldId id="268" r:id="rId9"/>
    <p:sldId id="276" r:id="rId10"/>
    <p:sldId id="261" r:id="rId11"/>
    <p:sldId id="270" r:id="rId12"/>
    <p:sldId id="269" r:id="rId13"/>
    <p:sldId id="264" r:id="rId14"/>
    <p:sldId id="271" r:id="rId15"/>
    <p:sldId id="272" r:id="rId16"/>
    <p:sldId id="265" r:id="rId17"/>
    <p:sldId id="266" r:id="rId18"/>
    <p:sldId id="273" r:id="rId19"/>
    <p:sldId id="267" r:id="rId20"/>
    <p:sldId id="262" r:id="rId21"/>
    <p:sldId id="274" r:id="rId22"/>
    <p:sldId id="275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5"/>
    <p:restoredTop sz="94774"/>
  </p:normalViewPr>
  <p:slideViewPr>
    <p:cSldViewPr snapToGrid="0" snapToObjects="1">
      <p:cViewPr varScale="1">
        <p:scale>
          <a:sx n="93" d="100"/>
          <a:sy n="93" d="100"/>
        </p:scale>
        <p:origin x="7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53C98-3F3E-4140-8129-C98F45017A5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84BC-653F-6042-8A4D-379646318F07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53C98-3F3E-4140-8129-C98F45017A5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84BC-653F-6042-8A4D-379646318F07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53C98-3F3E-4140-8129-C98F45017A5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84BC-653F-6042-8A4D-379646318F07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53C98-3F3E-4140-8129-C98F45017A5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84BC-653F-6042-8A4D-379646318F07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53C98-3F3E-4140-8129-C98F45017A5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84BC-653F-6042-8A4D-379646318F07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53C98-3F3E-4140-8129-C98F45017A5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84BC-653F-6042-8A4D-379646318F07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53C98-3F3E-4140-8129-C98F45017A5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84BC-653F-6042-8A4D-379646318F07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53C98-3F3E-4140-8129-C98F45017A5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84BC-653F-6042-8A4D-379646318F07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53C98-3F3E-4140-8129-C98F45017A5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84BC-653F-6042-8A4D-379646318F07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53C98-3F3E-4140-8129-C98F45017A5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84BC-653F-6042-8A4D-379646318F07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53C98-3F3E-4140-8129-C98F45017A5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F84BC-653F-6042-8A4D-379646318F07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53C98-3F3E-4140-8129-C98F45017A5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F84BC-653F-6042-8A4D-379646318F07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24384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bg1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313214" y="5822294"/>
            <a:ext cx="1122218" cy="443418"/>
          </a:xfrm>
        </p:spPr>
        <p:txBody>
          <a:bodyPr/>
          <a:lstStyle/>
          <a:p>
            <a:r>
              <a:rPr kumimoji="1" lang="zh-CN" altLang="en-US" dirty="0" smtClean="0">
                <a:solidFill>
                  <a:srgbClr val="002060"/>
                </a:solidFill>
              </a:rPr>
              <a:t>第</a:t>
            </a:r>
            <a:r>
              <a:rPr kumimoji="1" lang="en-US" altLang="zh-CN" dirty="0" smtClean="0">
                <a:solidFill>
                  <a:srgbClr val="002060"/>
                </a:solidFill>
              </a:rPr>
              <a:t>4</a:t>
            </a:r>
            <a:r>
              <a:rPr kumimoji="1" lang="zh-CN" altLang="en-US" dirty="0" smtClean="0">
                <a:solidFill>
                  <a:srgbClr val="002060"/>
                </a:solidFill>
              </a:rPr>
              <a:t>章</a:t>
            </a:r>
            <a:endParaRPr kumimoji="1" lang="zh-CN" altLang="en-US" dirty="0">
              <a:solidFill>
                <a:srgbClr val="002060"/>
              </a:solidFill>
            </a:endParaRPr>
          </a:p>
        </p:txBody>
      </p:sp>
      <p:sp>
        <p:nvSpPr>
          <p:cNvPr id="5" name="标题 1"/>
          <p:cNvSpPr txBox="1"/>
          <p:nvPr/>
        </p:nvSpPr>
        <p:spPr>
          <a:xfrm>
            <a:off x="1524000" y="3431380"/>
            <a:ext cx="9144000" cy="11546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zh-CN" altLang="en-US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了解会议的参会者</a:t>
            </a:r>
            <a:endParaRPr kumimoji="1" lang="zh-CN" altLang="en-US" b="1" dirty="0">
              <a:solidFill>
                <a:srgbClr val="002060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26472" y="115375"/>
            <a:ext cx="5153891" cy="2045929"/>
          </a:xfrm>
        </p:spPr>
        <p:txBody>
          <a:bodyPr>
            <a:normAutofit/>
          </a:bodyPr>
          <a:lstStyle/>
          <a:p>
            <a:pPr algn="l"/>
            <a:r>
              <a:rPr kumimoji="1" lang="en-US" altLang="zh-CN" b="1" dirty="0" smtClean="0">
                <a:solidFill>
                  <a:schemeClr val="bg1"/>
                </a:solidFill>
                <a:latin typeface="Adobe Heiti Std R" panose="020B0400000000000000" charset="-122"/>
                <a:ea typeface="Adobe Heiti Std R" panose="020B0400000000000000" charset="-122"/>
                <a:cs typeface="Adobe Heiti Std R" panose="020B0400000000000000" charset="-122"/>
              </a:rPr>
              <a:t>Facilitating</a:t>
            </a:r>
            <a:r>
              <a:rPr kumimoji="1" lang="zh-CN" altLang="en-US" b="1" dirty="0" smtClean="0">
                <a:solidFill>
                  <a:schemeClr val="bg1"/>
                </a:solidFill>
                <a:latin typeface="Adobe Heiti Std R" panose="020B0400000000000000" charset="-122"/>
                <a:ea typeface="Adobe Heiti Std R" panose="020B0400000000000000" charset="-122"/>
                <a:cs typeface="Adobe Heiti Std R" panose="020B0400000000000000" charset="-122"/>
              </a:rPr>
              <a:t> </a:t>
            </a:r>
            <a:br>
              <a:rPr kumimoji="1" lang="en-US" altLang="zh-CN" b="1" dirty="0" smtClean="0">
                <a:solidFill>
                  <a:schemeClr val="bg1"/>
                </a:solidFill>
                <a:latin typeface="Adobe Heiti Std R" panose="020B0400000000000000" charset="-122"/>
                <a:ea typeface="Adobe Heiti Std R" panose="020B0400000000000000" charset="-122"/>
                <a:cs typeface="Adobe Heiti Std R" panose="020B0400000000000000" charset="-122"/>
              </a:rPr>
            </a:br>
            <a:r>
              <a:rPr kumimoji="1" lang="zh-CN" altLang="en-US" b="1" dirty="0" smtClean="0">
                <a:solidFill>
                  <a:schemeClr val="bg1"/>
                </a:solidFill>
                <a:latin typeface="Adobe Heiti Std R" panose="020B0400000000000000" charset="-122"/>
                <a:ea typeface="Adobe Heiti Std R" panose="020B0400000000000000" charset="-122"/>
                <a:cs typeface="Adobe Heiti Std R" panose="020B0400000000000000" charset="-122"/>
              </a:rPr>
              <a:t>       </a:t>
            </a:r>
            <a:r>
              <a:rPr kumimoji="1" lang="en-US" altLang="zh-CN" b="1" dirty="0" smtClean="0">
                <a:solidFill>
                  <a:schemeClr val="bg1"/>
                </a:solidFill>
                <a:latin typeface="Adobe Heiti Std R" panose="020B0400000000000000" charset="-122"/>
                <a:ea typeface="Adobe Heiti Std R" panose="020B0400000000000000" charset="-122"/>
                <a:cs typeface="Adobe Heiti Std R" panose="020B0400000000000000" charset="-122"/>
              </a:rPr>
              <a:t>Ease!</a:t>
            </a:r>
            <a:endParaRPr kumimoji="1" lang="zh-CN" altLang="en-US" b="1" dirty="0">
              <a:solidFill>
                <a:schemeClr val="bg1"/>
              </a:solidFill>
              <a:latin typeface="Adobe Heiti Std R" panose="020B0400000000000000" charset="-122"/>
              <a:ea typeface="Adobe Heiti Std R" panose="020B0400000000000000" charset="-122"/>
              <a:cs typeface="Adobe Heiti Std R" panose="020B0400000000000000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85312" y="1316176"/>
            <a:ext cx="1075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b="1" dirty="0" smtClean="0">
                <a:solidFill>
                  <a:schemeClr val="bg1"/>
                </a:solidFill>
                <a:latin typeface="Adobe Heiti Std R" panose="020B0400000000000000" charset="-122"/>
                <a:ea typeface="Adobe Heiti Std R" panose="020B0400000000000000" charset="-122"/>
                <a:cs typeface="Adobe Heiti Std R" panose="020B0400000000000000" charset="-122"/>
              </a:rPr>
              <a:t> </a:t>
            </a:r>
            <a:r>
              <a:rPr kumimoji="1" lang="en-US" altLang="zh-CN" sz="2800" b="1" dirty="0" smtClean="0">
                <a:solidFill>
                  <a:schemeClr val="bg1"/>
                </a:solidFill>
                <a:latin typeface="Adobe Heiti Std R" panose="020B0400000000000000" charset="-122"/>
                <a:ea typeface="Adobe Heiti Std R" panose="020B0400000000000000" charset="-122"/>
                <a:cs typeface="Adobe Heiti Std R" panose="020B0400000000000000" charset="-122"/>
              </a:rPr>
              <a:t>with</a:t>
            </a:r>
            <a:r>
              <a:rPr kumimoji="1" lang="zh-CN" altLang="en-US" sz="2800" b="1" dirty="0" smtClean="0">
                <a:solidFill>
                  <a:schemeClr val="bg1"/>
                </a:solidFill>
                <a:latin typeface="Adobe Heiti Std R" panose="020B0400000000000000" charset="-122"/>
                <a:ea typeface="Adobe Heiti Std R" panose="020B0400000000000000" charset="-122"/>
                <a:cs typeface="Adobe Heiti Std R" panose="020B0400000000000000" charset="-122"/>
              </a:rPr>
              <a:t> </a:t>
            </a:r>
            <a:endParaRPr kumimoji="1" lang="zh-CN" altLang="en-US" sz="2800" dirty="0"/>
          </a:p>
        </p:txBody>
      </p:sp>
      <p:sp>
        <p:nvSpPr>
          <p:cNvPr id="7" name="文本框 6"/>
          <p:cNvSpPr txBox="1"/>
          <p:nvPr/>
        </p:nvSpPr>
        <p:spPr>
          <a:xfrm>
            <a:off x="4671342" y="392706"/>
            <a:ext cx="307098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1000" b="1" dirty="0" smtClean="0">
                <a:solidFill>
                  <a:schemeClr val="bg1"/>
                </a:solidFill>
                <a:latin typeface="Adobe Heiti Std R" panose="020B0400000000000000" charset="-122"/>
                <a:ea typeface="Adobe Heiti Std R" panose="020B0400000000000000" charset="-122"/>
                <a:cs typeface="Adobe Heiti Std R" panose="020B0400000000000000" charset="-122"/>
              </a:rPr>
              <a:t>引导</a:t>
            </a:r>
            <a:endParaRPr kumimoji="1" lang="zh-CN" altLang="en-US" sz="1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 14"/>
          <p:cNvGrpSpPr/>
          <p:nvPr/>
        </p:nvGrpSpPr>
        <p:grpSpPr>
          <a:xfrm>
            <a:off x="-16042" y="-13855"/>
            <a:ext cx="12208042" cy="1056562"/>
            <a:chOff x="-16042" y="-13855"/>
            <a:chExt cx="12208042" cy="1056562"/>
          </a:xfrm>
        </p:grpSpPr>
        <p:sp>
          <p:nvSpPr>
            <p:cNvPr id="7" name="矩形 6"/>
            <p:cNvSpPr/>
            <p:nvPr/>
          </p:nvSpPr>
          <p:spPr>
            <a:xfrm>
              <a:off x="-16042" y="-13855"/>
              <a:ext cx="12208042" cy="105656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63235" y="166530"/>
              <a:ext cx="14128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4800" b="1" dirty="0" smtClean="0">
                  <a:solidFill>
                    <a:schemeClr val="bg1"/>
                  </a:solidFill>
                  <a:latin typeface="Adobe Heiti Std R" panose="020B0400000000000000" charset="-122"/>
                  <a:ea typeface="Adobe Heiti Std R" panose="020B0400000000000000" charset="-122"/>
                  <a:cs typeface="Adobe Heiti Std R" panose="020B0400000000000000" charset="-122"/>
                </a:rPr>
                <a:t>引导</a:t>
              </a:r>
              <a:endParaRPr kumimoji="1" lang="zh-CN" altLang="en-US" sz="4800" dirty="0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939346" y="423097"/>
              <a:ext cx="26468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2400" b="1" dirty="0" smtClean="0">
                  <a:solidFill>
                    <a:schemeClr val="bg1"/>
                  </a:solidFill>
                  <a:latin typeface="Hiragino Sans GB W6" panose="020B0300000000000000" charset="-122"/>
                  <a:ea typeface="Hiragino Sans GB W6" panose="020B0300000000000000" charset="-122"/>
                  <a:cs typeface="Hiragino Sans GB W6" panose="020B0300000000000000" charset="-122"/>
                </a:rPr>
                <a:t>了解会议的参会者</a:t>
              </a:r>
              <a:endParaRPr kumimoji="1" lang="zh-CN" altLang="en-US" sz="2400" b="1" dirty="0" smtClean="0">
                <a:solidFill>
                  <a:schemeClr val="bg1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 flipH="1">
              <a:off x="1731671" y="166530"/>
              <a:ext cx="18000" cy="7182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副标题 2"/>
            <p:cNvSpPr txBox="1"/>
            <p:nvPr/>
          </p:nvSpPr>
          <p:spPr>
            <a:xfrm>
              <a:off x="11213358" y="582028"/>
              <a:ext cx="715653" cy="35911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第</a:t>
              </a:r>
              <a:r>
                <a:rPr kumimoji="1" lang="en-US" altLang="zh-CN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4</a:t>
              </a: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章</a:t>
              </a:r>
              <a:endParaRPr kumimoji="1" lang="zh-CN" altLang="en-US" sz="1600" dirty="0">
                <a:solidFill>
                  <a:schemeClr val="bg1"/>
                </a:solidFill>
                <a:latin typeface="Hiragino Sans GB W3" panose="020B0300000000000000" charset="-122"/>
                <a:ea typeface="Hiragino Sans GB W3" panose="020B0300000000000000" charset="-122"/>
                <a:cs typeface="Hiragino Sans GB W3" panose="020B0300000000000000" charset="-122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263235" y="1479659"/>
            <a:ext cx="3786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 团队发展的</a:t>
            </a:r>
            <a:r>
              <a:rPr kumimoji="1" lang="en-US" altLang="zh-CN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5</a:t>
            </a: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个阶段</a:t>
            </a:r>
            <a:endParaRPr kumimoji="1" lang="zh-CN" altLang="en-US" sz="2800" b="1" dirty="0">
              <a:solidFill>
                <a:srgbClr val="002060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425581" y="1483112"/>
            <a:ext cx="3775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b="1" dirty="0" smtClean="0"/>
              <a:t>形成期：团队的蜜月期</a:t>
            </a:r>
            <a:endParaRPr kumimoji="1" lang="zh-CN" altLang="en-US" sz="2800" b="1" dirty="0"/>
          </a:p>
        </p:txBody>
      </p:sp>
      <p:sp>
        <p:nvSpPr>
          <p:cNvPr id="16" name="文本框 15"/>
          <p:cNvSpPr txBox="1"/>
          <p:nvPr/>
        </p:nvSpPr>
        <p:spPr>
          <a:xfrm>
            <a:off x="3734709" y="3697451"/>
            <a:ext cx="2236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rgbClr val="00B050"/>
                </a:solidFill>
              </a:rPr>
              <a:t>告知团队组建背景</a:t>
            </a:r>
            <a:endParaRPr kumimoji="1" lang="en-US" altLang="zh-CN" sz="2000" dirty="0" smtClean="0">
              <a:solidFill>
                <a:srgbClr val="00B05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841210" y="2693165"/>
            <a:ext cx="4493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b="1" dirty="0" smtClean="0"/>
              <a:t>如何引导处在形成期的团队</a:t>
            </a:r>
            <a:endParaRPr kumimoji="1" lang="zh-CN" altLang="en-US" sz="2800" b="1" dirty="0"/>
          </a:p>
        </p:txBody>
      </p:sp>
      <p:sp>
        <p:nvSpPr>
          <p:cNvPr id="17" name="文本框 16"/>
          <p:cNvSpPr txBox="1"/>
          <p:nvPr/>
        </p:nvSpPr>
        <p:spPr>
          <a:xfrm>
            <a:off x="1939346" y="4331444"/>
            <a:ext cx="40318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rgbClr val="00B050"/>
                </a:solidFill>
              </a:rPr>
              <a:t>组织破冰活动，营造舒适开放氛围</a:t>
            </a:r>
            <a:endParaRPr kumimoji="1" lang="en-US" altLang="zh-CN" sz="2000" dirty="0" smtClean="0">
              <a:solidFill>
                <a:srgbClr val="00B05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734709" y="4913226"/>
            <a:ext cx="2236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b="1" dirty="0" smtClean="0">
                <a:solidFill>
                  <a:schemeClr val="accent2">
                    <a:lumMod val="75000"/>
                  </a:schemeClr>
                </a:solidFill>
              </a:rPr>
              <a:t>建立基本行为规则</a:t>
            </a:r>
            <a:endParaRPr kumimoji="1" lang="en-US" altLang="zh-CN" sz="20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939346" y="5576395"/>
            <a:ext cx="40318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rgbClr val="00B050"/>
                </a:solidFill>
              </a:rPr>
              <a:t>明确成员所担任角色及所承担职责</a:t>
            </a:r>
            <a:endParaRPr kumimoji="1" lang="en-US" altLang="zh-CN" sz="2000" dirty="0" smtClean="0">
              <a:solidFill>
                <a:srgbClr val="00B05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6399051" y="4341216"/>
            <a:ext cx="3005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rgbClr val="00B050"/>
                </a:solidFill>
              </a:rPr>
              <a:t>为团队讨论提供过程支持</a:t>
            </a:r>
            <a:endParaRPr kumimoji="1" lang="en-US" altLang="zh-CN" sz="2000" dirty="0" smtClean="0">
              <a:solidFill>
                <a:srgbClr val="00B050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399051" y="4927433"/>
            <a:ext cx="2749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rgbClr val="00B050"/>
                </a:solidFill>
              </a:rPr>
              <a:t>让成员有对等的发言权</a:t>
            </a:r>
            <a:endParaRPr kumimoji="1" lang="en-US" altLang="zh-CN" sz="2000" dirty="0" smtClean="0">
              <a:solidFill>
                <a:srgbClr val="00B050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6399051" y="5571198"/>
            <a:ext cx="40318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rgbClr val="00B050"/>
                </a:solidFill>
              </a:rPr>
              <a:t>培训大家如何做决策及如何更高效</a:t>
            </a:r>
            <a:endParaRPr kumimoji="1" lang="en-US" altLang="zh-CN" sz="2000" dirty="0" smtClean="0">
              <a:solidFill>
                <a:srgbClr val="00B050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399051" y="3653337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rgbClr val="00B050"/>
                </a:solidFill>
              </a:rPr>
              <a:t>明确团队目标</a:t>
            </a:r>
            <a:endParaRPr kumimoji="1" lang="en-US" altLang="zh-CN" sz="20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 14"/>
          <p:cNvGrpSpPr/>
          <p:nvPr/>
        </p:nvGrpSpPr>
        <p:grpSpPr>
          <a:xfrm>
            <a:off x="-16042" y="-13855"/>
            <a:ext cx="12208042" cy="1056562"/>
            <a:chOff x="-16042" y="-13855"/>
            <a:chExt cx="12208042" cy="1056562"/>
          </a:xfrm>
        </p:grpSpPr>
        <p:sp>
          <p:nvSpPr>
            <p:cNvPr id="7" name="矩形 6"/>
            <p:cNvSpPr/>
            <p:nvPr/>
          </p:nvSpPr>
          <p:spPr>
            <a:xfrm>
              <a:off x="-16042" y="-13855"/>
              <a:ext cx="12208042" cy="105656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63235" y="166530"/>
              <a:ext cx="14128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4800" b="1" dirty="0" smtClean="0">
                  <a:solidFill>
                    <a:schemeClr val="bg1"/>
                  </a:solidFill>
                  <a:latin typeface="Adobe Heiti Std R" panose="020B0400000000000000" charset="-122"/>
                  <a:ea typeface="Adobe Heiti Std R" panose="020B0400000000000000" charset="-122"/>
                  <a:cs typeface="Adobe Heiti Std R" panose="020B0400000000000000" charset="-122"/>
                </a:rPr>
                <a:t>引导</a:t>
              </a:r>
              <a:endParaRPr kumimoji="1" lang="zh-CN" altLang="en-US" sz="4800" dirty="0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939346" y="423097"/>
              <a:ext cx="26468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2400" b="1" dirty="0" smtClean="0">
                  <a:solidFill>
                    <a:schemeClr val="bg1"/>
                  </a:solidFill>
                  <a:latin typeface="Hiragino Sans GB W6" panose="020B0300000000000000" charset="-122"/>
                  <a:ea typeface="Hiragino Sans GB W6" panose="020B0300000000000000" charset="-122"/>
                  <a:cs typeface="Hiragino Sans GB W6" panose="020B0300000000000000" charset="-122"/>
                </a:rPr>
                <a:t>了解会议的参会者</a:t>
              </a:r>
              <a:endParaRPr kumimoji="1" lang="zh-CN" altLang="en-US" sz="2400" b="1" dirty="0" smtClean="0">
                <a:solidFill>
                  <a:schemeClr val="bg1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 flipH="1">
              <a:off x="1731671" y="166530"/>
              <a:ext cx="18000" cy="7182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副标题 2"/>
            <p:cNvSpPr txBox="1"/>
            <p:nvPr/>
          </p:nvSpPr>
          <p:spPr>
            <a:xfrm>
              <a:off x="11213358" y="582028"/>
              <a:ext cx="715653" cy="35911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第</a:t>
              </a:r>
              <a:r>
                <a:rPr kumimoji="1" lang="en-US" altLang="zh-CN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4</a:t>
              </a: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章</a:t>
              </a:r>
              <a:endParaRPr kumimoji="1" lang="zh-CN" altLang="en-US" sz="1600" dirty="0">
                <a:solidFill>
                  <a:schemeClr val="bg1"/>
                </a:solidFill>
                <a:latin typeface="Hiragino Sans GB W3" panose="020B0300000000000000" charset="-122"/>
                <a:ea typeface="Hiragino Sans GB W3" panose="020B0300000000000000" charset="-122"/>
                <a:cs typeface="Hiragino Sans GB W3" panose="020B0300000000000000" charset="-122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263235" y="1479659"/>
            <a:ext cx="3786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 团队发展的</a:t>
            </a:r>
            <a:r>
              <a:rPr kumimoji="1" lang="en-US" altLang="zh-CN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5</a:t>
            </a: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个阶段</a:t>
            </a:r>
            <a:endParaRPr kumimoji="1" lang="zh-CN" altLang="en-US" sz="2800" b="1" dirty="0">
              <a:solidFill>
                <a:srgbClr val="002060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318904" y="1482305"/>
            <a:ext cx="3775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b="1" dirty="0" smtClean="0"/>
              <a:t>形成期：团队的蜜月期</a:t>
            </a:r>
            <a:endParaRPr kumimoji="1" lang="zh-CN" altLang="en-US" sz="2800" b="1" dirty="0"/>
          </a:p>
        </p:txBody>
      </p:sp>
      <p:sp>
        <p:nvSpPr>
          <p:cNvPr id="17" name="文本框 16"/>
          <p:cNvSpPr txBox="1"/>
          <p:nvPr/>
        </p:nvSpPr>
        <p:spPr>
          <a:xfrm>
            <a:off x="4918428" y="2486236"/>
            <a:ext cx="24384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b="1" dirty="0" smtClean="0"/>
              <a:t>创建 团队规则</a:t>
            </a:r>
            <a:endParaRPr kumimoji="1" lang="zh-CN" altLang="en-US" sz="2800" b="1" dirty="0"/>
          </a:p>
        </p:txBody>
      </p:sp>
      <p:sp>
        <p:nvSpPr>
          <p:cNvPr id="2" name="文本框 1"/>
          <p:cNvSpPr txBox="1"/>
          <p:nvPr/>
        </p:nvSpPr>
        <p:spPr>
          <a:xfrm>
            <a:off x="763813" y="3146716"/>
            <a:ext cx="104495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1600" dirty="0" smtClean="0"/>
              <a:t>团队区别与团体的一个主要特征就是 是否建立明确的规则。规则是由团队成员自己设立并坚守，团队不同，规则也不同，以下是常用规则</a:t>
            </a:r>
            <a:endParaRPr kumimoji="1" lang="zh-CN" altLang="en-US" sz="1600" dirty="0"/>
          </a:p>
        </p:txBody>
      </p:sp>
      <p:sp>
        <p:nvSpPr>
          <p:cNvPr id="3" name="文本框 2"/>
          <p:cNvSpPr txBox="1"/>
          <p:nvPr/>
        </p:nvSpPr>
        <p:spPr>
          <a:xfrm>
            <a:off x="810349" y="4340690"/>
            <a:ext cx="5057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积极听取他人意见，每个人的意见都有价值</a:t>
            </a:r>
            <a:endParaRPr kumimoji="1" lang="zh-CN" altLang="en-US" sz="2000" dirty="0" smtClean="0">
              <a:solidFill>
                <a:schemeClr val="accent6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375154" y="4826762"/>
            <a:ext cx="2492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不要打断别人的发言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349232" y="5312834"/>
            <a:ext cx="35189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彼此坦率，同时尊重个人隐私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206600" y="4340690"/>
            <a:ext cx="2749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团队讨论内容对外保密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144595" y="5798906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尊重不同意见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206600" y="4836035"/>
            <a:ext cx="42883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抱有尊重的态度，而不是评价的态度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199517" y="5331381"/>
            <a:ext cx="27959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不在团队内部搞小圈子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176433" y="5820846"/>
            <a:ext cx="45448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出现分歧，就事论事，不进行人身攻击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 14"/>
          <p:cNvGrpSpPr/>
          <p:nvPr/>
        </p:nvGrpSpPr>
        <p:grpSpPr>
          <a:xfrm>
            <a:off x="-16042" y="-13855"/>
            <a:ext cx="12208042" cy="1056562"/>
            <a:chOff x="-16042" y="-13855"/>
            <a:chExt cx="12208042" cy="1056562"/>
          </a:xfrm>
        </p:grpSpPr>
        <p:sp>
          <p:nvSpPr>
            <p:cNvPr id="7" name="矩形 6"/>
            <p:cNvSpPr/>
            <p:nvPr/>
          </p:nvSpPr>
          <p:spPr>
            <a:xfrm>
              <a:off x="-16042" y="-13855"/>
              <a:ext cx="12208042" cy="105656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63235" y="166530"/>
              <a:ext cx="14128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4800" b="1" dirty="0" smtClean="0">
                  <a:solidFill>
                    <a:schemeClr val="bg1"/>
                  </a:solidFill>
                  <a:latin typeface="Adobe Heiti Std R" panose="020B0400000000000000" charset="-122"/>
                  <a:ea typeface="Adobe Heiti Std R" panose="020B0400000000000000" charset="-122"/>
                  <a:cs typeface="Adobe Heiti Std R" panose="020B0400000000000000" charset="-122"/>
                </a:rPr>
                <a:t>引导</a:t>
              </a:r>
              <a:endParaRPr kumimoji="1" lang="zh-CN" altLang="en-US" sz="4800" dirty="0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939346" y="423097"/>
              <a:ext cx="26468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2400" b="1" dirty="0" smtClean="0">
                  <a:solidFill>
                    <a:schemeClr val="bg1"/>
                  </a:solidFill>
                  <a:latin typeface="Hiragino Sans GB W6" panose="020B0300000000000000" charset="-122"/>
                  <a:ea typeface="Hiragino Sans GB W6" panose="020B0300000000000000" charset="-122"/>
                  <a:cs typeface="Hiragino Sans GB W6" panose="020B0300000000000000" charset="-122"/>
                </a:rPr>
                <a:t>了解会议的参会者</a:t>
              </a:r>
              <a:endParaRPr kumimoji="1" lang="zh-CN" altLang="en-US" sz="2400" b="1" dirty="0" smtClean="0">
                <a:solidFill>
                  <a:schemeClr val="bg1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 flipH="1">
              <a:off x="1731671" y="166530"/>
              <a:ext cx="18000" cy="7182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副标题 2"/>
            <p:cNvSpPr txBox="1"/>
            <p:nvPr/>
          </p:nvSpPr>
          <p:spPr>
            <a:xfrm>
              <a:off x="11213358" y="582028"/>
              <a:ext cx="715653" cy="35911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第</a:t>
              </a:r>
              <a:r>
                <a:rPr kumimoji="1" lang="en-US" altLang="zh-CN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4</a:t>
              </a: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章</a:t>
              </a:r>
              <a:endParaRPr kumimoji="1" lang="zh-CN" altLang="en-US" sz="1600" dirty="0">
                <a:solidFill>
                  <a:schemeClr val="bg1"/>
                </a:solidFill>
                <a:latin typeface="Hiragino Sans GB W3" panose="020B0300000000000000" charset="-122"/>
                <a:ea typeface="Hiragino Sans GB W3" panose="020B0300000000000000" charset="-122"/>
                <a:cs typeface="Hiragino Sans GB W3" panose="020B0300000000000000" charset="-122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263235" y="1479659"/>
            <a:ext cx="3786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 团队发展的</a:t>
            </a:r>
            <a:r>
              <a:rPr kumimoji="1" lang="en-US" altLang="zh-CN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5</a:t>
            </a: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个阶段</a:t>
            </a:r>
            <a:endParaRPr kumimoji="1" lang="zh-CN" altLang="en-US" sz="2800" b="1" dirty="0">
              <a:solidFill>
                <a:srgbClr val="002060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049849" y="2502206"/>
            <a:ext cx="4493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b="1" dirty="0" smtClean="0"/>
              <a:t>风暴期：团队的生死危险期</a:t>
            </a:r>
            <a:endParaRPr kumimoji="1" lang="zh-CN" altLang="en-US" sz="2800" b="1" dirty="0"/>
          </a:p>
        </p:txBody>
      </p:sp>
      <p:sp>
        <p:nvSpPr>
          <p:cNvPr id="2" name="文本框 1"/>
          <p:cNvSpPr txBox="1"/>
          <p:nvPr/>
        </p:nvSpPr>
        <p:spPr>
          <a:xfrm>
            <a:off x="969673" y="3309900"/>
            <a:ext cx="10572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 smtClean="0"/>
              <a:t>风暴期是团队发展的自然阶段，大家感到自己最初的立项和团队实际工作状况存在差异，团队矛盾出现</a:t>
            </a:r>
            <a:endParaRPr kumimoji="1" lang="en-US" altLang="zh-CN" dirty="0" smtClean="0"/>
          </a:p>
        </p:txBody>
      </p:sp>
      <p:sp>
        <p:nvSpPr>
          <p:cNvPr id="3" name="文本框 2"/>
          <p:cNvSpPr txBox="1"/>
          <p:nvPr/>
        </p:nvSpPr>
        <p:spPr>
          <a:xfrm>
            <a:off x="2470485" y="4402207"/>
            <a:ext cx="2112878" cy="506730"/>
          </a:xfrm>
          <a:prstGeom prst="rect">
            <a:avLst/>
          </a:prstGeom>
          <a:noFill/>
          <a:ln w="50800" cmpd="dbl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zh-CN" altLang="en-US" b="1" dirty="0" smtClean="0"/>
              <a:t>工作任务出问题</a:t>
            </a:r>
            <a:endParaRPr kumimoji="1" lang="zh-CN" altLang="en-US" b="1" dirty="0"/>
          </a:p>
        </p:txBody>
      </p:sp>
      <p:sp>
        <p:nvSpPr>
          <p:cNvPr id="5" name="文本框 4"/>
          <p:cNvSpPr txBox="1"/>
          <p:nvPr/>
        </p:nvSpPr>
        <p:spPr>
          <a:xfrm>
            <a:off x="5069306" y="4402207"/>
            <a:ext cx="2477168" cy="506730"/>
          </a:xfrm>
          <a:prstGeom prst="rect">
            <a:avLst/>
          </a:prstGeom>
          <a:noFill/>
          <a:ln w="50800" cmpd="dbl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zh-CN" altLang="en-US" b="1" dirty="0" smtClean="0"/>
              <a:t>流程出现问题</a:t>
            </a:r>
            <a:endParaRPr kumimoji="1" lang="zh-CN" altLang="en-US" b="1" dirty="0"/>
          </a:p>
        </p:txBody>
      </p:sp>
      <p:sp>
        <p:nvSpPr>
          <p:cNvPr id="8" name="文本框 7"/>
          <p:cNvSpPr txBox="1"/>
          <p:nvPr/>
        </p:nvSpPr>
        <p:spPr>
          <a:xfrm>
            <a:off x="8213558" y="4402207"/>
            <a:ext cx="2112878" cy="506730"/>
          </a:xfrm>
          <a:prstGeom prst="rect">
            <a:avLst/>
          </a:prstGeom>
          <a:noFill/>
          <a:ln w="50800" cmpd="dbl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zh-CN" altLang="en-US" b="1" dirty="0" smtClean="0"/>
              <a:t>缺乏技巧</a:t>
            </a:r>
            <a:endParaRPr kumimoji="1" lang="zh-CN" altLang="en-US" b="1" dirty="0"/>
          </a:p>
        </p:txBody>
      </p:sp>
      <p:sp>
        <p:nvSpPr>
          <p:cNvPr id="9" name="文本框 8"/>
          <p:cNvSpPr txBox="1"/>
          <p:nvPr/>
        </p:nvSpPr>
        <p:spPr>
          <a:xfrm>
            <a:off x="8213557" y="5333012"/>
            <a:ext cx="2112879" cy="506730"/>
          </a:xfrm>
          <a:prstGeom prst="rect">
            <a:avLst/>
          </a:prstGeom>
          <a:noFill/>
          <a:ln w="50800" cmpd="dbl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zh-CN" altLang="en-US" b="1" dirty="0" smtClean="0"/>
              <a:t>领导力低效</a:t>
            </a:r>
            <a:endParaRPr kumimoji="1" lang="zh-CN" altLang="en-US" b="1" dirty="0"/>
          </a:p>
        </p:txBody>
      </p:sp>
      <p:sp>
        <p:nvSpPr>
          <p:cNvPr id="11" name="文本框 10"/>
          <p:cNvSpPr txBox="1"/>
          <p:nvPr/>
        </p:nvSpPr>
        <p:spPr>
          <a:xfrm>
            <a:off x="2470484" y="5333012"/>
            <a:ext cx="2112879" cy="506730"/>
          </a:xfrm>
          <a:prstGeom prst="rect">
            <a:avLst/>
          </a:prstGeom>
          <a:noFill/>
          <a:ln w="50800" cmpd="dbl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zh-CN" altLang="en-US" b="1" dirty="0" smtClean="0"/>
              <a:t>有人际矛盾</a:t>
            </a:r>
            <a:endParaRPr kumimoji="1" lang="zh-CN" altLang="en-US" b="1" dirty="0"/>
          </a:p>
        </p:txBody>
      </p:sp>
      <p:sp>
        <p:nvSpPr>
          <p:cNvPr id="16" name="文本框 15"/>
          <p:cNvSpPr txBox="1"/>
          <p:nvPr/>
        </p:nvSpPr>
        <p:spPr>
          <a:xfrm>
            <a:off x="5069306" y="5333012"/>
            <a:ext cx="2477168" cy="506730"/>
          </a:xfrm>
          <a:prstGeom prst="rect">
            <a:avLst/>
          </a:prstGeom>
          <a:noFill/>
          <a:ln w="50800" cmpd="dbl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zh-CN" altLang="en-US" b="1" dirty="0" smtClean="0"/>
              <a:t>存在组织障碍</a:t>
            </a:r>
            <a:endParaRPr kumimoji="1"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 14"/>
          <p:cNvGrpSpPr/>
          <p:nvPr/>
        </p:nvGrpSpPr>
        <p:grpSpPr>
          <a:xfrm>
            <a:off x="-16042" y="-13855"/>
            <a:ext cx="12208042" cy="1056562"/>
            <a:chOff x="-16042" y="-13855"/>
            <a:chExt cx="12208042" cy="1056562"/>
          </a:xfrm>
        </p:grpSpPr>
        <p:sp>
          <p:nvSpPr>
            <p:cNvPr id="7" name="矩形 6"/>
            <p:cNvSpPr/>
            <p:nvPr/>
          </p:nvSpPr>
          <p:spPr>
            <a:xfrm>
              <a:off x="-16042" y="-13855"/>
              <a:ext cx="12208042" cy="105656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63235" y="166530"/>
              <a:ext cx="14128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4800" b="1" dirty="0" smtClean="0">
                  <a:solidFill>
                    <a:schemeClr val="bg1"/>
                  </a:solidFill>
                  <a:latin typeface="Adobe Heiti Std R" panose="020B0400000000000000" charset="-122"/>
                  <a:ea typeface="Adobe Heiti Std R" panose="020B0400000000000000" charset="-122"/>
                  <a:cs typeface="Adobe Heiti Std R" panose="020B0400000000000000" charset="-122"/>
                </a:rPr>
                <a:t>引导</a:t>
              </a:r>
              <a:endParaRPr kumimoji="1" lang="zh-CN" altLang="en-US" sz="4800" dirty="0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939346" y="423097"/>
              <a:ext cx="26468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2400" b="1" dirty="0" smtClean="0">
                  <a:solidFill>
                    <a:schemeClr val="bg1"/>
                  </a:solidFill>
                  <a:latin typeface="Hiragino Sans GB W6" panose="020B0300000000000000" charset="-122"/>
                  <a:ea typeface="Hiragino Sans GB W6" panose="020B0300000000000000" charset="-122"/>
                  <a:cs typeface="Hiragino Sans GB W6" panose="020B0300000000000000" charset="-122"/>
                </a:rPr>
                <a:t>了解会议的参会者</a:t>
              </a:r>
              <a:endParaRPr kumimoji="1" lang="zh-CN" altLang="en-US" sz="2400" b="1" dirty="0" smtClean="0">
                <a:solidFill>
                  <a:schemeClr val="bg1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 flipH="1">
              <a:off x="1731671" y="166530"/>
              <a:ext cx="18000" cy="7182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副标题 2"/>
            <p:cNvSpPr txBox="1"/>
            <p:nvPr/>
          </p:nvSpPr>
          <p:spPr>
            <a:xfrm>
              <a:off x="11213358" y="582028"/>
              <a:ext cx="715653" cy="35911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第</a:t>
              </a:r>
              <a:r>
                <a:rPr kumimoji="1" lang="en-US" altLang="zh-CN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4</a:t>
              </a: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章</a:t>
              </a:r>
              <a:endParaRPr kumimoji="1" lang="zh-CN" altLang="en-US" sz="1600" dirty="0">
                <a:solidFill>
                  <a:schemeClr val="bg1"/>
                </a:solidFill>
                <a:latin typeface="Hiragino Sans GB W3" panose="020B0300000000000000" charset="-122"/>
                <a:ea typeface="Hiragino Sans GB W3" panose="020B0300000000000000" charset="-122"/>
                <a:cs typeface="Hiragino Sans GB W3" panose="020B0300000000000000" charset="-122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263235" y="1479659"/>
            <a:ext cx="3786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 团队发展的</a:t>
            </a:r>
            <a:r>
              <a:rPr kumimoji="1" lang="en-US" altLang="zh-CN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5</a:t>
            </a: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个阶段</a:t>
            </a:r>
            <a:endParaRPr kumimoji="1" lang="zh-CN" altLang="en-US" sz="2800" b="1" dirty="0">
              <a:solidFill>
                <a:srgbClr val="002060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300312" y="1493317"/>
            <a:ext cx="4493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b="1" dirty="0" smtClean="0"/>
              <a:t>风暴期：团队的生死危险期</a:t>
            </a:r>
            <a:endParaRPr kumimoji="1" lang="zh-CN" altLang="en-US" sz="2800" b="1" dirty="0"/>
          </a:p>
        </p:txBody>
      </p:sp>
      <p:sp>
        <p:nvSpPr>
          <p:cNvPr id="2" name="文本框 1"/>
          <p:cNvSpPr txBox="1"/>
          <p:nvPr/>
        </p:nvSpPr>
        <p:spPr>
          <a:xfrm>
            <a:off x="3053408" y="3240922"/>
            <a:ext cx="2749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团队目标没有达成一致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697466" y="2467147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b="1" dirty="0" smtClean="0"/>
              <a:t>风暴期的迹象</a:t>
            </a:r>
            <a:endParaRPr kumimoji="1" lang="zh-CN" altLang="en-US" sz="2800" b="1" dirty="0"/>
          </a:p>
        </p:txBody>
      </p:sp>
      <p:sp>
        <p:nvSpPr>
          <p:cNvPr id="18" name="文本框 17"/>
          <p:cNvSpPr txBox="1"/>
          <p:nvPr/>
        </p:nvSpPr>
        <p:spPr>
          <a:xfrm>
            <a:off x="2540447" y="3850522"/>
            <a:ext cx="3262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有人对障碍和阻力表示沮丧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771006" y="4460122"/>
            <a:ext cx="40318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不再认同团队共同做事是个好办法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745084" y="5069722"/>
            <a:ext cx="5057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对于分歧，大家开始争论，而不是公平研讨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771006" y="5679322"/>
            <a:ext cx="40318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大家不再积极听取和支持别人意见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181327" y="3237456"/>
            <a:ext cx="35189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团队内派系林立，有本位现象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181327" y="3847056"/>
            <a:ext cx="2236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为权力而相互争斗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181327" y="4456656"/>
            <a:ext cx="48013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没有人愿意承担责任，缺乏工作跟进制度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181327" y="5066256"/>
            <a:ext cx="55707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部分人开始保持沉默，不再愿意参与到团队中来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181327" y="5675856"/>
            <a:ext cx="42883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对做出的决定，大家开始</a:t>
            </a:r>
            <a:r>
              <a:rPr kumimoji="1" lang="zh-CN" altLang="en-US" sz="2000" smtClean="0">
                <a:solidFill>
                  <a:schemeClr val="accent6"/>
                </a:solidFill>
              </a:rPr>
              <a:t>抱怨和猜疑</a:t>
            </a:r>
            <a:endParaRPr kumimoji="1" lang="zh-CN" altLang="en-US" sz="200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 14"/>
          <p:cNvGrpSpPr/>
          <p:nvPr/>
        </p:nvGrpSpPr>
        <p:grpSpPr>
          <a:xfrm>
            <a:off x="-16042" y="-13855"/>
            <a:ext cx="12208042" cy="1056562"/>
            <a:chOff x="-16042" y="-13855"/>
            <a:chExt cx="12208042" cy="1056562"/>
          </a:xfrm>
        </p:grpSpPr>
        <p:sp>
          <p:nvSpPr>
            <p:cNvPr id="7" name="矩形 6"/>
            <p:cNvSpPr/>
            <p:nvPr/>
          </p:nvSpPr>
          <p:spPr>
            <a:xfrm>
              <a:off x="-16042" y="-13855"/>
              <a:ext cx="12208042" cy="105656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63235" y="166530"/>
              <a:ext cx="14128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4800" b="1" dirty="0" smtClean="0">
                  <a:solidFill>
                    <a:schemeClr val="bg1"/>
                  </a:solidFill>
                  <a:latin typeface="Adobe Heiti Std R" panose="020B0400000000000000" charset="-122"/>
                  <a:ea typeface="Adobe Heiti Std R" panose="020B0400000000000000" charset="-122"/>
                  <a:cs typeface="Adobe Heiti Std R" panose="020B0400000000000000" charset="-122"/>
                </a:rPr>
                <a:t>引导</a:t>
              </a:r>
              <a:endParaRPr kumimoji="1" lang="zh-CN" altLang="en-US" sz="4800" dirty="0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939346" y="423097"/>
              <a:ext cx="26468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2400" b="1" dirty="0" smtClean="0">
                  <a:solidFill>
                    <a:schemeClr val="bg1"/>
                  </a:solidFill>
                  <a:latin typeface="Hiragino Sans GB W6" panose="020B0300000000000000" charset="-122"/>
                  <a:ea typeface="Hiragino Sans GB W6" panose="020B0300000000000000" charset="-122"/>
                  <a:cs typeface="Hiragino Sans GB W6" panose="020B0300000000000000" charset="-122"/>
                </a:rPr>
                <a:t>了解会议的参会者</a:t>
              </a:r>
              <a:endParaRPr kumimoji="1" lang="zh-CN" altLang="en-US" sz="2400" b="1" dirty="0" smtClean="0">
                <a:solidFill>
                  <a:schemeClr val="bg1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 flipH="1">
              <a:off x="1731671" y="166530"/>
              <a:ext cx="18000" cy="7182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副标题 2"/>
            <p:cNvSpPr txBox="1"/>
            <p:nvPr/>
          </p:nvSpPr>
          <p:spPr>
            <a:xfrm>
              <a:off x="11213358" y="582028"/>
              <a:ext cx="715653" cy="35911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第</a:t>
              </a:r>
              <a:r>
                <a:rPr kumimoji="1" lang="en-US" altLang="zh-CN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4</a:t>
              </a: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章</a:t>
              </a:r>
              <a:endParaRPr kumimoji="1" lang="zh-CN" altLang="en-US" sz="1600" dirty="0">
                <a:solidFill>
                  <a:schemeClr val="bg1"/>
                </a:solidFill>
                <a:latin typeface="Hiragino Sans GB W3" panose="020B0300000000000000" charset="-122"/>
                <a:ea typeface="Hiragino Sans GB W3" panose="020B0300000000000000" charset="-122"/>
                <a:cs typeface="Hiragino Sans GB W3" panose="020B0300000000000000" charset="-122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263235" y="1479659"/>
            <a:ext cx="3786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 团队发展的</a:t>
            </a:r>
            <a:r>
              <a:rPr kumimoji="1" lang="en-US" altLang="zh-CN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5</a:t>
            </a: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个阶段</a:t>
            </a:r>
            <a:endParaRPr kumimoji="1" lang="zh-CN" altLang="en-US" sz="2800" b="1" dirty="0">
              <a:solidFill>
                <a:srgbClr val="002060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300312" y="1479659"/>
            <a:ext cx="4493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b="1" dirty="0" smtClean="0"/>
              <a:t>风暴期：团队的生死危险期</a:t>
            </a:r>
            <a:endParaRPr kumimoji="1" lang="zh-CN" altLang="en-US" sz="2800" b="1" dirty="0"/>
          </a:p>
        </p:txBody>
      </p:sp>
      <p:sp>
        <p:nvSpPr>
          <p:cNvPr id="17" name="文本框 16"/>
          <p:cNvSpPr txBox="1"/>
          <p:nvPr/>
        </p:nvSpPr>
        <p:spPr>
          <a:xfrm>
            <a:off x="4049849" y="2914167"/>
            <a:ext cx="4493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b="1" dirty="0" smtClean="0"/>
              <a:t>如何引导处在风暴</a:t>
            </a:r>
            <a:r>
              <a:rPr kumimoji="1" lang="zh-CN" altLang="en-US" sz="2800" b="1" smtClean="0"/>
              <a:t>期的团队</a:t>
            </a:r>
            <a:endParaRPr kumimoji="1" lang="zh-CN" altLang="en-US" sz="2800" b="1" dirty="0"/>
          </a:p>
        </p:txBody>
      </p:sp>
      <p:sp>
        <p:nvSpPr>
          <p:cNvPr id="23" name="文本框 22"/>
          <p:cNvSpPr txBox="1"/>
          <p:nvPr/>
        </p:nvSpPr>
        <p:spPr>
          <a:xfrm>
            <a:off x="1440867" y="4194008"/>
            <a:ext cx="48013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探索并呈现</a:t>
            </a:r>
            <a:r>
              <a:rPr kumimoji="1" lang="zh-CN" altLang="en-US" sz="2000" smtClean="0">
                <a:solidFill>
                  <a:schemeClr val="accent6"/>
                </a:solidFill>
              </a:rPr>
              <a:t>所有问题他们</a:t>
            </a:r>
            <a:r>
              <a:rPr kumimoji="1" lang="zh-CN" altLang="en-US" sz="2000" dirty="0" smtClean="0">
                <a:solidFill>
                  <a:schemeClr val="accent6"/>
                </a:solidFill>
              </a:rPr>
              <a:t>放座面上来解决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2210308" y="4691453"/>
            <a:ext cx="40318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鼓励大家公平的讨论，对事不对人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2210308" y="5188898"/>
            <a:ext cx="40318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如实并坦率的承认团队内存在冲突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915949" y="4194008"/>
            <a:ext cx="3005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鼓励大家提供意见和反馈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915949" y="4691453"/>
            <a:ext cx="35189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训练大家在团体里互动的技能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915949" y="5188898"/>
            <a:ext cx="35189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协助大家确定战略和行动计划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 14"/>
          <p:cNvGrpSpPr/>
          <p:nvPr/>
        </p:nvGrpSpPr>
        <p:grpSpPr>
          <a:xfrm>
            <a:off x="-16042" y="-13855"/>
            <a:ext cx="12208042" cy="1056562"/>
            <a:chOff x="-16042" y="-13855"/>
            <a:chExt cx="12208042" cy="1056562"/>
          </a:xfrm>
        </p:grpSpPr>
        <p:sp>
          <p:nvSpPr>
            <p:cNvPr id="7" name="矩形 6"/>
            <p:cNvSpPr/>
            <p:nvPr/>
          </p:nvSpPr>
          <p:spPr>
            <a:xfrm>
              <a:off x="-16042" y="-13855"/>
              <a:ext cx="12208042" cy="105656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63235" y="166530"/>
              <a:ext cx="14128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4800" b="1" dirty="0" smtClean="0">
                  <a:solidFill>
                    <a:schemeClr val="bg1"/>
                  </a:solidFill>
                  <a:latin typeface="Adobe Heiti Std R" panose="020B0400000000000000" charset="-122"/>
                  <a:ea typeface="Adobe Heiti Std R" panose="020B0400000000000000" charset="-122"/>
                  <a:cs typeface="Adobe Heiti Std R" panose="020B0400000000000000" charset="-122"/>
                </a:rPr>
                <a:t>引导</a:t>
              </a:r>
              <a:endParaRPr kumimoji="1" lang="zh-CN" altLang="en-US" sz="4800" dirty="0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939346" y="423097"/>
              <a:ext cx="26468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2400" b="1" dirty="0" smtClean="0">
                  <a:solidFill>
                    <a:schemeClr val="bg1"/>
                  </a:solidFill>
                  <a:latin typeface="Hiragino Sans GB W6" panose="020B0300000000000000" charset="-122"/>
                  <a:ea typeface="Hiragino Sans GB W6" panose="020B0300000000000000" charset="-122"/>
                  <a:cs typeface="Hiragino Sans GB W6" panose="020B0300000000000000" charset="-122"/>
                </a:rPr>
                <a:t>了解会议的参会者</a:t>
              </a:r>
              <a:endParaRPr kumimoji="1" lang="zh-CN" altLang="en-US" sz="2400" b="1" dirty="0" smtClean="0">
                <a:solidFill>
                  <a:schemeClr val="bg1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 flipH="1">
              <a:off x="1731671" y="166530"/>
              <a:ext cx="18000" cy="7182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副标题 2"/>
            <p:cNvSpPr txBox="1"/>
            <p:nvPr/>
          </p:nvSpPr>
          <p:spPr>
            <a:xfrm>
              <a:off x="11213358" y="582028"/>
              <a:ext cx="715653" cy="35911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第</a:t>
              </a:r>
              <a:r>
                <a:rPr kumimoji="1" lang="en-US" altLang="zh-CN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4</a:t>
              </a: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章</a:t>
              </a:r>
              <a:endParaRPr kumimoji="1" lang="zh-CN" altLang="en-US" sz="1600" dirty="0">
                <a:solidFill>
                  <a:schemeClr val="bg1"/>
                </a:solidFill>
                <a:latin typeface="Hiragino Sans GB W3" panose="020B0300000000000000" charset="-122"/>
                <a:ea typeface="Hiragino Sans GB W3" panose="020B0300000000000000" charset="-122"/>
                <a:cs typeface="Hiragino Sans GB W3" panose="020B0300000000000000" charset="-122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263235" y="1479659"/>
            <a:ext cx="3786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 团队发展的</a:t>
            </a:r>
            <a:r>
              <a:rPr kumimoji="1" lang="en-US" altLang="zh-CN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5</a:t>
            </a: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个阶段</a:t>
            </a:r>
            <a:endParaRPr kumimoji="1" lang="zh-CN" altLang="en-US" sz="2800" b="1" dirty="0">
              <a:solidFill>
                <a:srgbClr val="002060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551445" y="2355193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b="1" dirty="0" smtClean="0"/>
              <a:t>规范期</a:t>
            </a:r>
            <a:endParaRPr kumimoji="1" lang="zh-CN" altLang="en-US" sz="2800" b="1" dirty="0"/>
          </a:p>
        </p:txBody>
      </p:sp>
      <p:sp>
        <p:nvSpPr>
          <p:cNvPr id="2" name="文本框 1"/>
          <p:cNvSpPr txBox="1"/>
          <p:nvPr/>
        </p:nvSpPr>
        <p:spPr>
          <a:xfrm>
            <a:off x="2533525" y="3015927"/>
            <a:ext cx="8258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 smtClean="0"/>
              <a:t>规范期是团队从风暴期到表现期的一个过渡阶段，是建立团队规则的一</a:t>
            </a:r>
            <a:r>
              <a:rPr kumimoji="1" lang="zh-CN" altLang="en-US" smtClean="0"/>
              <a:t>个时期</a:t>
            </a:r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215201" y="3450796"/>
            <a:ext cx="990592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zh-CN" altLang="en-US" smtClean="0"/>
              <a:t>在</a:t>
            </a:r>
            <a:r>
              <a:rPr kumimoji="1" lang="zh-CN" altLang="en-US" dirty="0" smtClean="0"/>
              <a:t>规范期内，大家直面所遇到的问题，接收别人反馈意见并采取行动，同时建立新的规则并遵守。</a:t>
            </a:r>
            <a:endParaRPr kumimoji="1" lang="zh-CN" altLang="en-US" dirty="0"/>
          </a:p>
        </p:txBody>
      </p:sp>
      <p:sp>
        <p:nvSpPr>
          <p:cNvPr id="16" name="椭圆 15"/>
          <p:cNvSpPr/>
          <p:nvPr/>
        </p:nvSpPr>
        <p:spPr>
          <a:xfrm>
            <a:off x="2533525" y="4410968"/>
            <a:ext cx="1569085" cy="1569085"/>
          </a:xfrm>
          <a:prstGeom prst="ellipse">
            <a:avLst/>
          </a:prstGeom>
          <a:ln w="762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4540860" y="4410968"/>
            <a:ext cx="1569085" cy="1569085"/>
          </a:xfrm>
          <a:prstGeom prst="ellipse">
            <a:avLst/>
          </a:prstGeom>
          <a:ln w="762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6628405" y="4410968"/>
            <a:ext cx="1569085" cy="1569085"/>
          </a:xfrm>
          <a:prstGeom prst="ellipse">
            <a:avLst/>
          </a:prstGeom>
          <a:ln w="762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8635739" y="4410968"/>
            <a:ext cx="1569085" cy="1569085"/>
          </a:xfrm>
          <a:prstGeom prst="ellipse">
            <a:avLst/>
          </a:prstGeom>
          <a:ln w="762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770921" y="501084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b="1" dirty="0" smtClean="0">
                <a:solidFill>
                  <a:schemeClr val="bg1"/>
                </a:solidFill>
              </a:rPr>
              <a:t>调研反馈</a:t>
            </a:r>
            <a:endParaRPr kumimoji="1" lang="zh-CN" altLang="en-US" b="1" dirty="0">
              <a:solidFill>
                <a:schemeClr val="bg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767300" y="501084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b="1" dirty="0" smtClean="0">
                <a:solidFill>
                  <a:schemeClr val="bg1"/>
                </a:solidFill>
              </a:rPr>
              <a:t>立场分析</a:t>
            </a:r>
            <a:endParaRPr kumimoji="1" lang="zh-CN" altLang="en-US" b="1" dirty="0">
              <a:solidFill>
                <a:schemeClr val="bg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858949" y="501084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b="1" dirty="0" smtClean="0">
                <a:solidFill>
                  <a:schemeClr val="bg1"/>
                </a:solidFill>
              </a:rPr>
              <a:t>互相反馈</a:t>
            </a:r>
            <a:endParaRPr kumimoji="1"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785786" y="5010844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b="1" dirty="0" smtClean="0">
                <a:solidFill>
                  <a:schemeClr val="bg1"/>
                </a:solidFill>
              </a:rPr>
              <a:t>制定新规则</a:t>
            </a:r>
            <a:endParaRPr kumimoji="1" lang="zh-CN" altLang="en-US" b="1" dirty="0">
              <a:solidFill>
                <a:schemeClr val="bg1"/>
              </a:solidFill>
            </a:endParaRPr>
          </a:p>
        </p:txBody>
      </p:sp>
      <p:sp>
        <p:nvSpPr>
          <p:cNvPr id="20" name="燕尾形 19"/>
          <p:cNvSpPr/>
          <p:nvPr/>
        </p:nvSpPr>
        <p:spPr>
          <a:xfrm>
            <a:off x="8301536" y="5010844"/>
            <a:ext cx="253993" cy="369332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21" name="燕尾形 20"/>
          <p:cNvSpPr/>
          <p:nvPr/>
        </p:nvSpPr>
        <p:spPr>
          <a:xfrm>
            <a:off x="6242178" y="5010844"/>
            <a:ext cx="253993" cy="369332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22" name="燕尾形 21"/>
          <p:cNvSpPr/>
          <p:nvPr/>
        </p:nvSpPr>
        <p:spPr>
          <a:xfrm>
            <a:off x="4194739" y="5010844"/>
            <a:ext cx="253993" cy="369332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 14"/>
          <p:cNvGrpSpPr/>
          <p:nvPr/>
        </p:nvGrpSpPr>
        <p:grpSpPr>
          <a:xfrm>
            <a:off x="-16042" y="-13855"/>
            <a:ext cx="12208042" cy="1056562"/>
            <a:chOff x="-16042" y="-13855"/>
            <a:chExt cx="12208042" cy="1056562"/>
          </a:xfrm>
        </p:grpSpPr>
        <p:sp>
          <p:nvSpPr>
            <p:cNvPr id="7" name="矩形 6"/>
            <p:cNvSpPr/>
            <p:nvPr/>
          </p:nvSpPr>
          <p:spPr>
            <a:xfrm>
              <a:off x="-16042" y="-13855"/>
              <a:ext cx="12208042" cy="105656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63235" y="166530"/>
              <a:ext cx="14128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4800" b="1" dirty="0" smtClean="0">
                  <a:solidFill>
                    <a:schemeClr val="bg1"/>
                  </a:solidFill>
                  <a:latin typeface="Adobe Heiti Std R" panose="020B0400000000000000" charset="-122"/>
                  <a:ea typeface="Adobe Heiti Std R" panose="020B0400000000000000" charset="-122"/>
                  <a:cs typeface="Adobe Heiti Std R" panose="020B0400000000000000" charset="-122"/>
                </a:rPr>
                <a:t>引导</a:t>
              </a:r>
              <a:endParaRPr kumimoji="1" lang="zh-CN" altLang="en-US" sz="4800" dirty="0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939346" y="423097"/>
              <a:ext cx="26468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2400" b="1" dirty="0" smtClean="0">
                  <a:solidFill>
                    <a:schemeClr val="bg1"/>
                  </a:solidFill>
                  <a:latin typeface="Hiragino Sans GB W6" panose="020B0300000000000000" charset="-122"/>
                  <a:ea typeface="Hiragino Sans GB W6" panose="020B0300000000000000" charset="-122"/>
                  <a:cs typeface="Hiragino Sans GB W6" panose="020B0300000000000000" charset="-122"/>
                </a:rPr>
                <a:t>了解会议的参会者</a:t>
              </a:r>
              <a:endParaRPr kumimoji="1" lang="zh-CN" altLang="en-US" sz="2400" b="1" dirty="0" smtClean="0">
                <a:solidFill>
                  <a:schemeClr val="bg1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 flipH="1">
              <a:off x="1731671" y="166530"/>
              <a:ext cx="18000" cy="7182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副标题 2"/>
            <p:cNvSpPr txBox="1"/>
            <p:nvPr/>
          </p:nvSpPr>
          <p:spPr>
            <a:xfrm>
              <a:off x="11213358" y="582028"/>
              <a:ext cx="715653" cy="35911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第</a:t>
              </a:r>
              <a:r>
                <a:rPr kumimoji="1" lang="en-US" altLang="zh-CN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4</a:t>
              </a: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章</a:t>
              </a:r>
              <a:endParaRPr kumimoji="1" lang="zh-CN" altLang="en-US" sz="1600" dirty="0">
                <a:solidFill>
                  <a:schemeClr val="bg1"/>
                </a:solidFill>
                <a:latin typeface="Hiragino Sans GB W3" panose="020B0300000000000000" charset="-122"/>
                <a:ea typeface="Hiragino Sans GB W3" panose="020B0300000000000000" charset="-122"/>
                <a:cs typeface="Hiragino Sans GB W3" panose="020B0300000000000000" charset="-122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263235" y="1479659"/>
            <a:ext cx="3786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 团队发展的</a:t>
            </a:r>
            <a:r>
              <a:rPr kumimoji="1" lang="en-US" altLang="zh-CN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5</a:t>
            </a: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个阶段</a:t>
            </a:r>
            <a:endParaRPr kumimoji="1" lang="zh-CN" altLang="en-US" sz="2800" b="1" dirty="0">
              <a:solidFill>
                <a:srgbClr val="002060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98791" y="2415949"/>
            <a:ext cx="55707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b="1" dirty="0" smtClean="0"/>
              <a:t>表现期：团队发展的后期成长阶段</a:t>
            </a:r>
            <a:endParaRPr kumimoji="1" lang="zh-CN" altLang="en-US" sz="2800" b="1" dirty="0"/>
          </a:p>
        </p:txBody>
      </p:sp>
      <p:sp>
        <p:nvSpPr>
          <p:cNvPr id="2" name="文本框 1"/>
          <p:cNvSpPr txBox="1"/>
          <p:nvPr/>
        </p:nvSpPr>
        <p:spPr>
          <a:xfrm>
            <a:off x="1217041" y="3314596"/>
            <a:ext cx="9579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dirty="0" smtClean="0"/>
              <a:t>如果在规范期管理的非常好，团队会建立新的规则和行动步骤，这些让大家工作更有效率。</a:t>
            </a:r>
            <a:endParaRPr kumimoji="1" lang="en-US" altLang="zh-CN" dirty="0" smtClean="0"/>
          </a:p>
          <a:p>
            <a:r>
              <a:rPr kumimoji="1" lang="zh-CN" altLang="en-US" dirty="0" smtClean="0"/>
              <a:t>团队中的每个人都取得成功，生产力直线上升，团队士气提高，此时团队进入了表现期。</a:t>
            </a:r>
            <a:endParaRPr kumimoji="1" lang="en-US" altLang="zh-CN" dirty="0" smtClean="0"/>
          </a:p>
          <a:p>
            <a:r>
              <a:rPr kumimoji="1" lang="zh-CN" altLang="en-US" dirty="0" smtClean="0"/>
              <a:t>表现期有几个显著的特点：</a:t>
            </a:r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969673" y="4613353"/>
            <a:ext cx="5057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时间和资源得以</a:t>
            </a:r>
            <a:r>
              <a:rPr kumimoji="1" lang="zh-CN" altLang="en-US" sz="2000" smtClean="0">
                <a:solidFill>
                  <a:schemeClr val="accent6"/>
                </a:solidFill>
              </a:rPr>
              <a:t>充分利用工作</a:t>
            </a:r>
            <a:r>
              <a:rPr kumimoji="1" lang="zh-CN" altLang="en-US" sz="2000" dirty="0" smtClean="0">
                <a:solidFill>
                  <a:schemeClr val="accent6"/>
                </a:solidFill>
              </a:rPr>
              <a:t>效率大大提高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505362" y="5060739"/>
            <a:ext cx="35189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每个人都乐于提供帮助和支持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992401" y="5475844"/>
            <a:ext cx="40318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领导权力经常变动，大家共享权力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274803" y="5861218"/>
            <a:ext cx="2749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团队非常的忠诚和团结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314892" y="5415821"/>
            <a:ext cx="35189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团队不断自我评估，持续改进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318429" y="4589471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目标非常明确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6314892" y="4988898"/>
            <a:ext cx="3262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制定完善的</a:t>
            </a:r>
            <a:r>
              <a:rPr kumimoji="1" lang="zh-CN" altLang="en-US" sz="2000" smtClean="0">
                <a:solidFill>
                  <a:schemeClr val="accent6"/>
                </a:solidFill>
              </a:rPr>
              <a:t>规则并持续改进</a:t>
            </a:r>
            <a:endParaRPr kumimoji="1" lang="zh-CN" altLang="en-US" sz="2000">
              <a:solidFill>
                <a:schemeClr val="accent6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356629" y="5859789"/>
            <a:ext cx="3005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团队经常互动</a:t>
            </a:r>
            <a:r>
              <a:rPr kumimoji="1" lang="zh-CN" altLang="en-US" sz="2000" smtClean="0">
                <a:solidFill>
                  <a:schemeClr val="accent6"/>
                </a:solidFill>
              </a:rPr>
              <a:t>，坦诚交流</a:t>
            </a:r>
            <a:endParaRPr kumimoji="1" lang="zh-CN" altLang="en-US" sz="200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 14"/>
          <p:cNvGrpSpPr/>
          <p:nvPr/>
        </p:nvGrpSpPr>
        <p:grpSpPr>
          <a:xfrm>
            <a:off x="-16042" y="-13855"/>
            <a:ext cx="12208042" cy="1056562"/>
            <a:chOff x="-16042" y="-13855"/>
            <a:chExt cx="12208042" cy="1056562"/>
          </a:xfrm>
        </p:grpSpPr>
        <p:sp>
          <p:nvSpPr>
            <p:cNvPr id="7" name="矩形 6"/>
            <p:cNvSpPr/>
            <p:nvPr/>
          </p:nvSpPr>
          <p:spPr>
            <a:xfrm>
              <a:off x="-16042" y="-13855"/>
              <a:ext cx="12208042" cy="105656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63235" y="166530"/>
              <a:ext cx="14128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4800" b="1" dirty="0" smtClean="0">
                  <a:solidFill>
                    <a:schemeClr val="bg1"/>
                  </a:solidFill>
                  <a:latin typeface="Adobe Heiti Std R" panose="020B0400000000000000" charset="-122"/>
                  <a:ea typeface="Adobe Heiti Std R" panose="020B0400000000000000" charset="-122"/>
                  <a:cs typeface="Adobe Heiti Std R" panose="020B0400000000000000" charset="-122"/>
                </a:rPr>
                <a:t>引导</a:t>
              </a:r>
              <a:endParaRPr kumimoji="1" lang="zh-CN" altLang="en-US" sz="4800" dirty="0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939346" y="423097"/>
              <a:ext cx="26468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2400" b="1" dirty="0" smtClean="0">
                  <a:solidFill>
                    <a:schemeClr val="bg1"/>
                  </a:solidFill>
                  <a:latin typeface="Hiragino Sans GB W6" panose="020B0300000000000000" charset="-122"/>
                  <a:ea typeface="Hiragino Sans GB W6" panose="020B0300000000000000" charset="-122"/>
                  <a:cs typeface="Hiragino Sans GB W6" panose="020B0300000000000000" charset="-122"/>
                </a:rPr>
                <a:t>了解会议的参会者</a:t>
              </a:r>
              <a:endParaRPr kumimoji="1" lang="zh-CN" altLang="en-US" sz="2400" b="1" dirty="0" smtClean="0">
                <a:solidFill>
                  <a:schemeClr val="bg1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 flipH="1">
              <a:off x="1731671" y="166530"/>
              <a:ext cx="18000" cy="7182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副标题 2"/>
            <p:cNvSpPr txBox="1"/>
            <p:nvPr/>
          </p:nvSpPr>
          <p:spPr>
            <a:xfrm>
              <a:off x="11213358" y="582028"/>
              <a:ext cx="715653" cy="35911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第</a:t>
              </a:r>
              <a:r>
                <a:rPr kumimoji="1" lang="en-US" altLang="zh-CN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4</a:t>
              </a: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章</a:t>
              </a:r>
              <a:endParaRPr kumimoji="1" lang="zh-CN" altLang="en-US" sz="1600" dirty="0">
                <a:solidFill>
                  <a:schemeClr val="bg1"/>
                </a:solidFill>
                <a:latin typeface="Hiragino Sans GB W3" panose="020B0300000000000000" charset="-122"/>
                <a:ea typeface="Hiragino Sans GB W3" panose="020B0300000000000000" charset="-122"/>
                <a:cs typeface="Hiragino Sans GB W3" panose="020B0300000000000000" charset="-122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263235" y="1479659"/>
            <a:ext cx="3786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 团队发展的</a:t>
            </a:r>
            <a:r>
              <a:rPr kumimoji="1" lang="en-US" altLang="zh-CN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5</a:t>
            </a: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个阶段</a:t>
            </a:r>
            <a:endParaRPr kumimoji="1" lang="zh-CN" altLang="en-US" sz="2800" b="1" dirty="0">
              <a:solidFill>
                <a:srgbClr val="002060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072129" y="1503181"/>
            <a:ext cx="55707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b="1" dirty="0" smtClean="0"/>
              <a:t>表现期：团队发展的后期成长阶段</a:t>
            </a:r>
            <a:endParaRPr kumimoji="1" lang="zh-CN" altLang="en-US" sz="2800" b="1" dirty="0"/>
          </a:p>
        </p:txBody>
      </p:sp>
      <p:sp>
        <p:nvSpPr>
          <p:cNvPr id="19" name="文本框 18"/>
          <p:cNvSpPr txBox="1"/>
          <p:nvPr/>
        </p:nvSpPr>
        <p:spPr>
          <a:xfrm>
            <a:off x="3661963" y="2763565"/>
            <a:ext cx="52116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b="1" dirty="0" smtClean="0"/>
              <a:t>如何引导一个处在表现期的团队</a:t>
            </a:r>
            <a:endParaRPr kumimoji="1" lang="zh-CN" altLang="en-US" sz="2800" b="1" dirty="0"/>
          </a:p>
        </p:txBody>
      </p:sp>
      <p:sp>
        <p:nvSpPr>
          <p:cNvPr id="20" name="文本框 19"/>
          <p:cNvSpPr txBox="1"/>
          <p:nvPr/>
        </p:nvSpPr>
        <p:spPr>
          <a:xfrm>
            <a:off x="4623765" y="3566207"/>
            <a:ext cx="3262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多于大家沟通获取更多意见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970013" y="4107273"/>
            <a:ext cx="2492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让大家分担引导任务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970013" y="4648339"/>
            <a:ext cx="2492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给团队提供专业知识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508349" y="5189405"/>
            <a:ext cx="35189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帮助团队互相嘉许和庆祝胜利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3815851" y="5730471"/>
            <a:ext cx="5057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观察并给出反馈意见，</a:t>
            </a:r>
            <a:r>
              <a:rPr kumimoji="1" lang="zh-CN" altLang="en-US" sz="2000" smtClean="0">
                <a:solidFill>
                  <a:schemeClr val="accent6"/>
                </a:solidFill>
              </a:rPr>
              <a:t>进一步提高团队水平</a:t>
            </a:r>
            <a:endParaRPr kumimoji="1" lang="zh-CN" altLang="en-US" sz="200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 14"/>
          <p:cNvGrpSpPr/>
          <p:nvPr/>
        </p:nvGrpSpPr>
        <p:grpSpPr>
          <a:xfrm>
            <a:off x="-16042" y="-13855"/>
            <a:ext cx="12208042" cy="1056562"/>
            <a:chOff x="-16042" y="-13855"/>
            <a:chExt cx="12208042" cy="1056562"/>
          </a:xfrm>
        </p:grpSpPr>
        <p:sp>
          <p:nvSpPr>
            <p:cNvPr id="7" name="矩形 6"/>
            <p:cNvSpPr/>
            <p:nvPr/>
          </p:nvSpPr>
          <p:spPr>
            <a:xfrm>
              <a:off x="-16042" y="-13855"/>
              <a:ext cx="12208042" cy="105656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63235" y="166530"/>
              <a:ext cx="14128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4800" b="1" dirty="0" smtClean="0">
                  <a:solidFill>
                    <a:schemeClr val="bg1"/>
                  </a:solidFill>
                  <a:latin typeface="Adobe Heiti Std R" panose="020B0400000000000000" charset="-122"/>
                  <a:ea typeface="Adobe Heiti Std R" panose="020B0400000000000000" charset="-122"/>
                  <a:cs typeface="Adobe Heiti Std R" panose="020B0400000000000000" charset="-122"/>
                </a:rPr>
                <a:t>引导</a:t>
              </a:r>
              <a:endParaRPr kumimoji="1" lang="zh-CN" altLang="en-US" sz="4800" dirty="0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939346" y="423097"/>
              <a:ext cx="26468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2400" b="1" dirty="0" smtClean="0">
                  <a:solidFill>
                    <a:schemeClr val="bg1"/>
                  </a:solidFill>
                  <a:latin typeface="Hiragino Sans GB W6" panose="020B0300000000000000" charset="-122"/>
                  <a:ea typeface="Hiragino Sans GB W6" panose="020B0300000000000000" charset="-122"/>
                  <a:cs typeface="Hiragino Sans GB W6" panose="020B0300000000000000" charset="-122"/>
                </a:rPr>
                <a:t>了解会议的参会者</a:t>
              </a:r>
              <a:endParaRPr kumimoji="1" lang="zh-CN" altLang="en-US" sz="2400" b="1" dirty="0" smtClean="0">
                <a:solidFill>
                  <a:schemeClr val="bg1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 flipH="1">
              <a:off x="1731671" y="166530"/>
              <a:ext cx="18000" cy="7182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副标题 2"/>
            <p:cNvSpPr txBox="1"/>
            <p:nvPr/>
          </p:nvSpPr>
          <p:spPr>
            <a:xfrm>
              <a:off x="11213358" y="582028"/>
              <a:ext cx="715653" cy="35911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第</a:t>
              </a:r>
              <a:r>
                <a:rPr kumimoji="1" lang="en-US" altLang="zh-CN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4</a:t>
              </a: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章</a:t>
              </a:r>
              <a:endParaRPr kumimoji="1" lang="zh-CN" altLang="en-US" sz="1600" dirty="0">
                <a:solidFill>
                  <a:schemeClr val="bg1"/>
                </a:solidFill>
                <a:latin typeface="Hiragino Sans GB W3" panose="020B0300000000000000" charset="-122"/>
                <a:ea typeface="Hiragino Sans GB W3" panose="020B0300000000000000" charset="-122"/>
                <a:cs typeface="Hiragino Sans GB W3" panose="020B0300000000000000" charset="-122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263235" y="1479659"/>
            <a:ext cx="3786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 团队发展的</a:t>
            </a:r>
            <a:r>
              <a:rPr kumimoji="1" lang="en-US" altLang="zh-CN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5</a:t>
            </a: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个阶段</a:t>
            </a:r>
            <a:endParaRPr kumimoji="1" lang="zh-CN" altLang="en-US" sz="2800" b="1" dirty="0">
              <a:solidFill>
                <a:srgbClr val="002060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13618" y="2439831"/>
            <a:ext cx="55707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b="1" dirty="0" smtClean="0"/>
              <a:t>解散期：团队发展的最后一个阶段</a:t>
            </a:r>
            <a:endParaRPr kumimoji="1" lang="zh-CN" altLang="en-US" sz="2800" b="1" dirty="0"/>
          </a:p>
        </p:txBody>
      </p:sp>
      <p:sp>
        <p:nvSpPr>
          <p:cNvPr id="2" name="文本框 1"/>
          <p:cNvSpPr txBox="1"/>
          <p:nvPr/>
        </p:nvSpPr>
        <p:spPr>
          <a:xfrm>
            <a:off x="2167096" y="3254993"/>
            <a:ext cx="826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 smtClean="0"/>
              <a:t>当项目结算后，团队很快就会解散，这个时候很有必要对过往的经验有一</a:t>
            </a:r>
            <a:r>
              <a:rPr kumimoji="1" lang="zh-CN" altLang="en-US" smtClean="0"/>
              <a:t>个总结</a:t>
            </a:r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3641859" y="3916267"/>
            <a:ext cx="53142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帮助大家做好项目回顾，发现项目成功的因素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744177" y="4608319"/>
            <a:ext cx="7109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帮助大家看到自身的不足和错误，从中吸取教训用之于未来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487696" y="5300371"/>
            <a:ext cx="7622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给大家机会当众互相陈述自己的个人体验，并互相表达彼此的欣赏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145475" y="5992422"/>
            <a:ext cx="23070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鼓励大家 庆祝成功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 14"/>
          <p:cNvGrpSpPr/>
          <p:nvPr/>
        </p:nvGrpSpPr>
        <p:grpSpPr>
          <a:xfrm>
            <a:off x="-16042" y="-13855"/>
            <a:ext cx="12208042" cy="1056562"/>
            <a:chOff x="-16042" y="-13855"/>
            <a:chExt cx="12208042" cy="1056562"/>
          </a:xfrm>
        </p:grpSpPr>
        <p:sp>
          <p:nvSpPr>
            <p:cNvPr id="7" name="矩形 6"/>
            <p:cNvSpPr/>
            <p:nvPr/>
          </p:nvSpPr>
          <p:spPr>
            <a:xfrm>
              <a:off x="-16042" y="-13855"/>
              <a:ext cx="12208042" cy="105656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63235" y="166530"/>
              <a:ext cx="14128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4800" b="1" dirty="0" smtClean="0">
                  <a:solidFill>
                    <a:schemeClr val="bg1"/>
                  </a:solidFill>
                  <a:latin typeface="Adobe Heiti Std R" panose="020B0400000000000000" charset="-122"/>
                  <a:ea typeface="Adobe Heiti Std R" panose="020B0400000000000000" charset="-122"/>
                  <a:cs typeface="Adobe Heiti Std R" panose="020B0400000000000000" charset="-122"/>
                </a:rPr>
                <a:t>引导</a:t>
              </a:r>
              <a:endParaRPr kumimoji="1" lang="zh-CN" altLang="en-US" sz="4800" dirty="0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939346" y="423097"/>
              <a:ext cx="26468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2400" b="1" dirty="0" smtClean="0">
                  <a:solidFill>
                    <a:schemeClr val="bg1"/>
                  </a:solidFill>
                  <a:latin typeface="Hiragino Sans GB W6" panose="020B0300000000000000" charset="-122"/>
                  <a:ea typeface="Hiragino Sans GB W6" panose="020B0300000000000000" charset="-122"/>
                  <a:cs typeface="Hiragino Sans GB W6" panose="020B0300000000000000" charset="-122"/>
                </a:rPr>
                <a:t>了解会议的参会者</a:t>
              </a:r>
              <a:endParaRPr kumimoji="1" lang="zh-CN" altLang="en-US" sz="2400" b="1" dirty="0" smtClean="0">
                <a:solidFill>
                  <a:schemeClr val="bg1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 flipH="1">
              <a:off x="1731671" y="166530"/>
              <a:ext cx="18000" cy="7182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副标题 2"/>
            <p:cNvSpPr txBox="1"/>
            <p:nvPr/>
          </p:nvSpPr>
          <p:spPr>
            <a:xfrm>
              <a:off x="11213358" y="582028"/>
              <a:ext cx="715653" cy="35911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第</a:t>
              </a:r>
              <a:r>
                <a:rPr kumimoji="1" lang="en-US" altLang="zh-CN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4</a:t>
              </a: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章</a:t>
              </a:r>
              <a:endParaRPr kumimoji="1" lang="zh-CN" altLang="en-US" sz="1600" dirty="0">
                <a:solidFill>
                  <a:schemeClr val="bg1"/>
                </a:solidFill>
                <a:latin typeface="Hiragino Sans GB W3" panose="020B0300000000000000" charset="-122"/>
                <a:ea typeface="Hiragino Sans GB W3" panose="020B0300000000000000" charset="-122"/>
                <a:cs typeface="Hiragino Sans GB W3" panose="020B0300000000000000" charset="-122"/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342875" y="1434479"/>
            <a:ext cx="28135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 引导者的策略</a:t>
            </a:r>
            <a:endParaRPr kumimoji="1" lang="zh-CN" altLang="en-US" sz="2800" b="1" dirty="0">
              <a:solidFill>
                <a:srgbClr val="002060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67669" y="2268543"/>
            <a:ext cx="3647152" cy="9694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000" b="1" dirty="0" smtClean="0">
                <a:solidFill>
                  <a:schemeClr val="accent6"/>
                </a:solidFill>
              </a:rPr>
              <a:t>松散结合期（团队状态）</a:t>
            </a:r>
            <a:endParaRPr kumimoji="1" lang="en-US" altLang="zh-CN" sz="2000" b="1" dirty="0" smtClean="0">
              <a:solidFill>
                <a:schemeClr val="accent6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zh-CN" altLang="en-US" dirty="0" smtClean="0"/>
              <a:t>主要策略：提供框架性指导和支持</a:t>
            </a:r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867669" y="3305835"/>
            <a:ext cx="48272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000" b="1" dirty="0" smtClean="0">
                <a:solidFill>
                  <a:schemeClr val="accent6"/>
                </a:solidFill>
              </a:rPr>
              <a:t>形成期</a:t>
            </a:r>
            <a:endParaRPr kumimoji="1" lang="en-US" altLang="zh-CN" sz="2000" b="1" dirty="0" smtClean="0">
              <a:solidFill>
                <a:schemeClr val="accent6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zh-CN" altLang="en-US" dirty="0" smtClean="0"/>
              <a:t>主要策略：建立团队精神和舒适感，同时为各种活动提供大量的结构化的过程支持</a:t>
            </a:r>
            <a:endParaRPr kumimoji="1"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867669" y="4758625"/>
            <a:ext cx="48272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000" b="1" dirty="0" smtClean="0">
                <a:solidFill>
                  <a:schemeClr val="accent6"/>
                </a:solidFill>
              </a:rPr>
              <a:t>风暴期</a:t>
            </a:r>
            <a:endParaRPr kumimoji="1" lang="en-US" altLang="zh-CN" sz="2000" b="1" dirty="0" smtClean="0">
              <a:solidFill>
                <a:schemeClr val="accent6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zh-CN" altLang="en-US" dirty="0" smtClean="0"/>
              <a:t>主要策略：聆听，解决冲突，果断干预，一起解决问题</a:t>
            </a:r>
            <a:endParaRPr kumimoji="1"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6263199" y="2185727"/>
            <a:ext cx="530315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000" b="1" dirty="0" smtClean="0">
                <a:solidFill>
                  <a:schemeClr val="accent6"/>
                </a:solidFill>
              </a:rPr>
              <a:t>规范期</a:t>
            </a:r>
            <a:endParaRPr kumimoji="1" lang="en-US" altLang="zh-CN" sz="2000" b="1" dirty="0" smtClean="0">
              <a:solidFill>
                <a:schemeClr val="accent6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zh-CN" altLang="en-US" dirty="0" smtClean="0"/>
              <a:t>主要策略：帮助团队重新聚焦，支持团队改进工作</a:t>
            </a:r>
            <a:endParaRPr kumimoji="1" lang="en-US" altLang="zh-CN" dirty="0" smtClean="0"/>
          </a:p>
        </p:txBody>
      </p:sp>
      <p:sp>
        <p:nvSpPr>
          <p:cNvPr id="16" name="文本框 15"/>
          <p:cNvSpPr txBox="1"/>
          <p:nvPr/>
        </p:nvSpPr>
        <p:spPr>
          <a:xfrm>
            <a:off x="6241339" y="3305835"/>
            <a:ext cx="51485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000" b="1" dirty="0" smtClean="0">
                <a:solidFill>
                  <a:schemeClr val="accent6"/>
                </a:solidFill>
              </a:rPr>
              <a:t>表现期</a:t>
            </a:r>
            <a:endParaRPr kumimoji="1" lang="en-US" altLang="zh-CN" sz="2000" b="1" dirty="0" smtClean="0">
              <a:solidFill>
                <a:schemeClr val="accent6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zh-CN" altLang="en-US" dirty="0" smtClean="0"/>
              <a:t>主要策略：共同建立议程、分享引导的职责，与大家合作，把自己看作团队可使用的资源</a:t>
            </a:r>
            <a:endParaRPr kumimoji="1" lang="zh-CN" altLang="en-US" dirty="0"/>
          </a:p>
        </p:txBody>
      </p:sp>
      <p:sp>
        <p:nvSpPr>
          <p:cNvPr id="17" name="文本框 16"/>
          <p:cNvSpPr txBox="1"/>
          <p:nvPr/>
        </p:nvSpPr>
        <p:spPr>
          <a:xfrm>
            <a:off x="6241337" y="4758625"/>
            <a:ext cx="53250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000" b="1" dirty="0" smtClean="0">
                <a:solidFill>
                  <a:schemeClr val="accent6"/>
                </a:solidFill>
              </a:rPr>
              <a:t>解散期</a:t>
            </a:r>
            <a:endParaRPr kumimoji="1" lang="en-US" altLang="zh-CN" sz="2000" b="1" dirty="0" smtClean="0">
              <a:solidFill>
                <a:schemeClr val="accent6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zh-CN" altLang="en-US" dirty="0" smtClean="0"/>
              <a:t>主要策略：鼓励坦诚表达，提供安全的给予和接收反馈工作，帮助成员庆祝成功</a:t>
            </a:r>
            <a:endParaRPr kumimoji="1"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 14"/>
          <p:cNvGrpSpPr/>
          <p:nvPr/>
        </p:nvGrpSpPr>
        <p:grpSpPr>
          <a:xfrm>
            <a:off x="-16042" y="-13855"/>
            <a:ext cx="12208042" cy="1056562"/>
            <a:chOff x="-16042" y="-13855"/>
            <a:chExt cx="12208042" cy="1056562"/>
          </a:xfrm>
        </p:grpSpPr>
        <p:sp>
          <p:nvSpPr>
            <p:cNvPr id="7" name="矩形 6"/>
            <p:cNvSpPr/>
            <p:nvPr/>
          </p:nvSpPr>
          <p:spPr>
            <a:xfrm>
              <a:off x="-16042" y="-13855"/>
              <a:ext cx="12208042" cy="105656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63235" y="166530"/>
              <a:ext cx="14128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4800" b="1" dirty="0" smtClean="0">
                  <a:solidFill>
                    <a:schemeClr val="bg1"/>
                  </a:solidFill>
                  <a:latin typeface="Adobe Heiti Std R" panose="020B0400000000000000" charset="-122"/>
                  <a:ea typeface="Adobe Heiti Std R" panose="020B0400000000000000" charset="-122"/>
                  <a:cs typeface="Adobe Heiti Std R" panose="020B0400000000000000" charset="-122"/>
                </a:rPr>
                <a:t>引导</a:t>
              </a:r>
              <a:endParaRPr kumimoji="1" lang="zh-CN" altLang="en-US" sz="4800" dirty="0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939346" y="423097"/>
              <a:ext cx="26468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2400" b="1" dirty="0" smtClean="0">
                  <a:solidFill>
                    <a:schemeClr val="bg1"/>
                  </a:solidFill>
                  <a:latin typeface="Hiragino Sans GB W6" panose="020B0300000000000000" charset="-122"/>
                  <a:ea typeface="Hiragino Sans GB W6" panose="020B0300000000000000" charset="-122"/>
                  <a:cs typeface="Hiragino Sans GB W6" panose="020B0300000000000000" charset="-122"/>
                </a:rPr>
                <a:t>了解会议的参会者</a:t>
              </a:r>
              <a:endParaRPr kumimoji="1" lang="zh-CN" altLang="en-US" sz="2400" b="1" dirty="0" smtClean="0">
                <a:solidFill>
                  <a:schemeClr val="bg1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 flipH="1">
              <a:off x="1731671" y="166530"/>
              <a:ext cx="18000" cy="7182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副标题 2"/>
            <p:cNvSpPr txBox="1"/>
            <p:nvPr/>
          </p:nvSpPr>
          <p:spPr>
            <a:xfrm>
              <a:off x="11213358" y="582028"/>
              <a:ext cx="715653" cy="35911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第</a:t>
              </a:r>
              <a:r>
                <a:rPr kumimoji="1" lang="en-US" altLang="zh-CN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4</a:t>
              </a: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章</a:t>
              </a:r>
              <a:endParaRPr kumimoji="1" lang="zh-CN" altLang="en-US" sz="1600" dirty="0">
                <a:solidFill>
                  <a:schemeClr val="bg1"/>
                </a:solidFill>
                <a:latin typeface="Hiragino Sans GB W3" panose="020B0300000000000000" charset="-122"/>
                <a:ea typeface="Hiragino Sans GB W3" panose="020B0300000000000000" charset="-122"/>
                <a:cs typeface="Hiragino Sans GB W3" panose="020B0300000000000000" charset="-122"/>
              </a:endParaRPr>
            </a:p>
          </p:txBody>
        </p:sp>
      </p:grpSp>
      <p:sp>
        <p:nvSpPr>
          <p:cNvPr id="16" name="文本框 15"/>
          <p:cNvSpPr txBox="1"/>
          <p:nvPr/>
        </p:nvSpPr>
        <p:spPr>
          <a:xfrm>
            <a:off x="3736996" y="2655917"/>
            <a:ext cx="57706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2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从未见面</a:t>
            </a:r>
            <a:endParaRPr kumimoji="1" lang="zh-CN" altLang="en-US" sz="3200" b="1" dirty="0">
              <a:solidFill>
                <a:srgbClr val="002060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214092" y="417137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 smtClean="0"/>
              <a:t>非常陌生</a:t>
            </a:r>
            <a:endParaRPr kumimoji="1"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4480778" y="3054351"/>
            <a:ext cx="2160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6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非常熟悉</a:t>
            </a:r>
            <a:endParaRPr kumimoji="1" lang="zh-CN" altLang="en-US" sz="3600" b="1" dirty="0">
              <a:solidFill>
                <a:srgbClr val="002060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752021" y="4680165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mtClean="0"/>
              <a:t>一面之缘</a:t>
            </a:r>
            <a:endParaRPr kumimoji="1"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5300839" y="4010950"/>
            <a:ext cx="10524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2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同一</a:t>
            </a:r>
            <a:endParaRPr kumimoji="1" lang="en-US" altLang="zh-CN" sz="3200" b="1" dirty="0" smtClean="0">
              <a:solidFill>
                <a:srgbClr val="002060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  <a:p>
            <a:r>
              <a:rPr kumimoji="1" lang="zh-CN" altLang="en-US" sz="32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团体</a:t>
            </a:r>
            <a:endParaRPr kumimoji="1" lang="zh-CN" altLang="en-US" sz="3200" b="1" dirty="0">
              <a:solidFill>
                <a:srgbClr val="002060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351291" y="2500353"/>
            <a:ext cx="3540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mtClean="0">
                <a:solidFill>
                  <a:schemeClr val="bg1">
                    <a:lumMod val="50000"/>
                  </a:schemeClr>
                </a:solidFill>
              </a:rPr>
              <a:t>相处愉快</a:t>
            </a:r>
            <a:endParaRPr kumimoji="1" lang="zh-CN" alt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300839" y="507045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 smtClean="0"/>
              <a:t>关系复杂</a:t>
            </a:r>
            <a:endParaRPr kumimoji="1"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6308869" y="4223086"/>
            <a:ext cx="408574" cy="121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dirty="0" smtClean="0"/>
              <a:t>矛盾重重</a:t>
            </a:r>
            <a:endParaRPr kumimoji="1" lang="zh-CN" altLang="en-US" dirty="0"/>
          </a:p>
        </p:txBody>
      </p:sp>
      <p:sp>
        <p:nvSpPr>
          <p:cNvPr id="25" name="文本框 24"/>
          <p:cNvSpPr txBox="1"/>
          <p:nvPr/>
        </p:nvSpPr>
        <p:spPr>
          <a:xfrm>
            <a:off x="8850866" y="3768575"/>
            <a:ext cx="3556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dirty="0" smtClean="0"/>
              <a:t>高效团队</a:t>
            </a:r>
            <a:endParaRPr kumimoji="1"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6461736" y="3626597"/>
            <a:ext cx="248497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60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Team</a:t>
            </a:r>
            <a:endParaRPr kumimoji="1" lang="zh-CN" altLang="en-US" sz="6000" b="1" dirty="0">
              <a:solidFill>
                <a:srgbClr val="002060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073456" y="362875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 smtClean="0"/>
              <a:t>目标明确</a:t>
            </a:r>
            <a:endParaRPr kumimoji="1" lang="zh-CN" altLang="en-US" dirty="0"/>
          </a:p>
        </p:txBody>
      </p:sp>
      <p:sp>
        <p:nvSpPr>
          <p:cNvPr id="29" name="文本框 28"/>
          <p:cNvSpPr txBox="1"/>
          <p:nvPr/>
        </p:nvSpPr>
        <p:spPr>
          <a:xfrm>
            <a:off x="5262855" y="272349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 smtClean="0">
                <a:solidFill>
                  <a:schemeClr val="bg1">
                    <a:lumMod val="50000"/>
                  </a:schemeClr>
                </a:solidFill>
              </a:rPr>
              <a:t>偶有交集</a:t>
            </a:r>
            <a:endParaRPr kumimoji="1"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2427746" y="272328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mtClean="0"/>
              <a:t>不再相聚</a:t>
            </a:r>
            <a:endParaRPr kumimoji="1"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 14"/>
          <p:cNvGrpSpPr/>
          <p:nvPr/>
        </p:nvGrpSpPr>
        <p:grpSpPr>
          <a:xfrm>
            <a:off x="-16042" y="-13855"/>
            <a:ext cx="12208042" cy="1056562"/>
            <a:chOff x="-16042" y="-13855"/>
            <a:chExt cx="12208042" cy="1056562"/>
          </a:xfrm>
        </p:grpSpPr>
        <p:sp>
          <p:nvSpPr>
            <p:cNvPr id="7" name="矩形 6"/>
            <p:cNvSpPr/>
            <p:nvPr/>
          </p:nvSpPr>
          <p:spPr>
            <a:xfrm>
              <a:off x="-16042" y="-13855"/>
              <a:ext cx="12208042" cy="105656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63235" y="166530"/>
              <a:ext cx="14128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4800" b="1" dirty="0" smtClean="0">
                  <a:solidFill>
                    <a:schemeClr val="bg1"/>
                  </a:solidFill>
                  <a:latin typeface="Adobe Heiti Std R" panose="020B0400000000000000" charset="-122"/>
                  <a:ea typeface="Adobe Heiti Std R" panose="020B0400000000000000" charset="-122"/>
                  <a:cs typeface="Adobe Heiti Std R" panose="020B0400000000000000" charset="-122"/>
                </a:rPr>
                <a:t>引导</a:t>
              </a:r>
              <a:endParaRPr kumimoji="1" lang="zh-CN" altLang="en-US" sz="4800" dirty="0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939346" y="423097"/>
              <a:ext cx="26468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2400" b="1" dirty="0" smtClean="0">
                  <a:solidFill>
                    <a:schemeClr val="bg1"/>
                  </a:solidFill>
                  <a:latin typeface="Hiragino Sans GB W6" panose="020B0300000000000000" charset="-122"/>
                  <a:ea typeface="Hiragino Sans GB W6" panose="020B0300000000000000" charset="-122"/>
                  <a:cs typeface="Hiragino Sans GB W6" panose="020B0300000000000000" charset="-122"/>
                </a:rPr>
                <a:t>了解会议的参会者</a:t>
              </a:r>
              <a:endParaRPr kumimoji="1" lang="zh-CN" altLang="en-US" sz="2400" b="1" dirty="0" smtClean="0">
                <a:solidFill>
                  <a:schemeClr val="bg1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 flipH="1">
              <a:off x="1731671" y="166530"/>
              <a:ext cx="18000" cy="7182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副标题 2"/>
            <p:cNvSpPr txBox="1"/>
            <p:nvPr/>
          </p:nvSpPr>
          <p:spPr>
            <a:xfrm>
              <a:off x="11213358" y="582028"/>
              <a:ext cx="715653" cy="35911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第</a:t>
              </a:r>
              <a:r>
                <a:rPr kumimoji="1" lang="en-US" altLang="zh-CN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4</a:t>
              </a: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章</a:t>
              </a:r>
              <a:endParaRPr kumimoji="1" lang="zh-CN" altLang="en-US" sz="1600" dirty="0">
                <a:solidFill>
                  <a:schemeClr val="bg1"/>
                </a:solidFill>
                <a:latin typeface="Hiragino Sans GB W3" panose="020B0300000000000000" charset="-122"/>
                <a:ea typeface="Hiragino Sans GB W3" panose="020B0300000000000000" charset="-122"/>
                <a:cs typeface="Hiragino Sans GB W3" panose="020B0300000000000000" charset="-122"/>
              </a:endParaRP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4586224" y="2202221"/>
            <a:ext cx="31774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 对参会者进行评估</a:t>
            </a:r>
            <a:endParaRPr kumimoji="1" lang="zh-CN" altLang="en-US" sz="2800" b="1" dirty="0">
              <a:solidFill>
                <a:srgbClr val="002060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227151" y="3127061"/>
            <a:ext cx="3895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 团体和团队概念及关系</a:t>
            </a:r>
            <a:endParaRPr kumimoji="1" lang="zh-CN" altLang="en-US" sz="2800" b="1" dirty="0">
              <a:solidFill>
                <a:srgbClr val="002060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371804" y="4051902"/>
            <a:ext cx="34323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 团队发展的</a:t>
            </a:r>
            <a:r>
              <a:rPr kumimoji="1" lang="en-US" altLang="zh-CN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5</a:t>
            </a: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个阶段</a:t>
            </a:r>
            <a:endParaRPr kumimoji="1" lang="zh-CN" altLang="en-US" sz="2800" b="1" dirty="0">
              <a:solidFill>
                <a:srgbClr val="002060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945296" y="5090090"/>
            <a:ext cx="24593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 引导者的策略</a:t>
            </a:r>
            <a:endParaRPr kumimoji="1" lang="zh-CN" altLang="en-US" sz="2800" b="1" dirty="0">
              <a:solidFill>
                <a:srgbClr val="002060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 14"/>
          <p:cNvGrpSpPr/>
          <p:nvPr/>
        </p:nvGrpSpPr>
        <p:grpSpPr>
          <a:xfrm>
            <a:off x="-16042" y="-13855"/>
            <a:ext cx="12208042" cy="1056562"/>
            <a:chOff x="-16042" y="-13855"/>
            <a:chExt cx="12208042" cy="1056562"/>
          </a:xfrm>
        </p:grpSpPr>
        <p:sp>
          <p:nvSpPr>
            <p:cNvPr id="7" name="矩形 6"/>
            <p:cNvSpPr/>
            <p:nvPr/>
          </p:nvSpPr>
          <p:spPr>
            <a:xfrm>
              <a:off x="-16042" y="-13855"/>
              <a:ext cx="12208042" cy="105656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63235" y="166530"/>
              <a:ext cx="14128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4800" b="1" dirty="0" smtClean="0">
                  <a:solidFill>
                    <a:schemeClr val="bg1"/>
                  </a:solidFill>
                  <a:latin typeface="Adobe Heiti Std R" panose="020B0400000000000000" charset="-122"/>
                  <a:ea typeface="Adobe Heiti Std R" panose="020B0400000000000000" charset="-122"/>
                  <a:cs typeface="Adobe Heiti Std R" panose="020B0400000000000000" charset="-122"/>
                </a:rPr>
                <a:t>引导</a:t>
              </a:r>
              <a:endParaRPr kumimoji="1" lang="zh-CN" altLang="en-US" sz="4800" dirty="0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939346" y="423097"/>
              <a:ext cx="26468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2400" b="1" dirty="0" smtClean="0">
                  <a:solidFill>
                    <a:schemeClr val="bg1"/>
                  </a:solidFill>
                  <a:latin typeface="Hiragino Sans GB W6" panose="020B0300000000000000" charset="-122"/>
                  <a:ea typeface="Hiragino Sans GB W6" panose="020B0300000000000000" charset="-122"/>
                  <a:cs typeface="Hiragino Sans GB W6" panose="020B0300000000000000" charset="-122"/>
                </a:rPr>
                <a:t>了解会议的参会者</a:t>
              </a:r>
              <a:endParaRPr kumimoji="1" lang="zh-CN" altLang="en-US" sz="2400" b="1" dirty="0" smtClean="0">
                <a:solidFill>
                  <a:schemeClr val="bg1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 flipH="1">
              <a:off x="1731671" y="166530"/>
              <a:ext cx="18000" cy="7182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副标题 2"/>
            <p:cNvSpPr txBox="1"/>
            <p:nvPr/>
          </p:nvSpPr>
          <p:spPr>
            <a:xfrm>
              <a:off x="11213358" y="582028"/>
              <a:ext cx="715653" cy="35911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第</a:t>
              </a:r>
              <a:r>
                <a:rPr kumimoji="1" lang="en-US" altLang="zh-CN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4</a:t>
              </a: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章</a:t>
              </a:r>
              <a:endParaRPr kumimoji="1" lang="zh-CN" altLang="en-US" sz="1600" dirty="0">
                <a:solidFill>
                  <a:schemeClr val="bg1"/>
                </a:solidFill>
                <a:latin typeface="Hiragino Sans GB W3" panose="020B0300000000000000" charset="-122"/>
                <a:ea typeface="Hiragino Sans GB W3" panose="020B0300000000000000" charset="-122"/>
                <a:cs typeface="Hiragino Sans GB W3" panose="020B0300000000000000" charset="-122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4586224" y="2999873"/>
            <a:ext cx="360387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8000" b="1" smtClean="0">
                <a:solidFill>
                  <a:schemeClr val="accent5">
                    <a:lumMod val="75000"/>
                  </a:schemeClr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谢 谢</a:t>
            </a:r>
            <a:r>
              <a:rPr kumimoji="1" lang="zh-CN" altLang="en-US" sz="8000" b="1" dirty="0" smtClean="0">
                <a:solidFill>
                  <a:schemeClr val="accent5">
                    <a:lumMod val="75000"/>
                  </a:schemeClr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！</a:t>
            </a:r>
            <a:endParaRPr kumimoji="1" lang="zh-CN" altLang="en-US" sz="8000" b="1" dirty="0" smtClean="0">
              <a:solidFill>
                <a:schemeClr val="accent5">
                  <a:lumMod val="75000"/>
                </a:schemeClr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 14"/>
          <p:cNvGrpSpPr/>
          <p:nvPr/>
        </p:nvGrpSpPr>
        <p:grpSpPr>
          <a:xfrm>
            <a:off x="-16042" y="-13855"/>
            <a:ext cx="12208042" cy="1056562"/>
            <a:chOff x="-16042" y="-13855"/>
            <a:chExt cx="12208042" cy="1056562"/>
          </a:xfrm>
        </p:grpSpPr>
        <p:sp>
          <p:nvSpPr>
            <p:cNvPr id="7" name="矩形 6"/>
            <p:cNvSpPr/>
            <p:nvPr/>
          </p:nvSpPr>
          <p:spPr>
            <a:xfrm>
              <a:off x="-16042" y="-13855"/>
              <a:ext cx="12208042" cy="105656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63235" y="166530"/>
              <a:ext cx="14128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4800" b="1" dirty="0" smtClean="0">
                  <a:solidFill>
                    <a:schemeClr val="bg1"/>
                  </a:solidFill>
                  <a:latin typeface="Adobe Heiti Std R" panose="020B0400000000000000" charset="-122"/>
                  <a:ea typeface="Adobe Heiti Std R" panose="020B0400000000000000" charset="-122"/>
                  <a:cs typeface="Adobe Heiti Std R" panose="020B0400000000000000" charset="-122"/>
                </a:rPr>
                <a:t>引导</a:t>
              </a:r>
              <a:endParaRPr kumimoji="1" lang="zh-CN" altLang="en-US" sz="4800" dirty="0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939346" y="423097"/>
              <a:ext cx="26468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2400" b="1" dirty="0" smtClean="0">
                  <a:solidFill>
                    <a:schemeClr val="bg1"/>
                  </a:solidFill>
                  <a:latin typeface="Hiragino Sans GB W6" panose="020B0300000000000000" charset="-122"/>
                  <a:ea typeface="Hiragino Sans GB W6" panose="020B0300000000000000" charset="-122"/>
                  <a:cs typeface="Hiragino Sans GB W6" panose="020B0300000000000000" charset="-122"/>
                </a:rPr>
                <a:t>了解会议的参会者</a:t>
              </a:r>
              <a:endParaRPr kumimoji="1" lang="zh-CN" altLang="en-US" sz="2400" b="1" dirty="0" smtClean="0">
                <a:solidFill>
                  <a:schemeClr val="bg1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 flipH="1">
              <a:off x="1731671" y="166530"/>
              <a:ext cx="18000" cy="7182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副标题 2"/>
            <p:cNvSpPr txBox="1"/>
            <p:nvPr/>
          </p:nvSpPr>
          <p:spPr>
            <a:xfrm>
              <a:off x="11213358" y="582028"/>
              <a:ext cx="715653" cy="35911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第</a:t>
              </a:r>
              <a:r>
                <a:rPr kumimoji="1" lang="en-US" altLang="zh-CN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4</a:t>
              </a: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章</a:t>
              </a:r>
              <a:endParaRPr kumimoji="1" lang="zh-CN" altLang="en-US" sz="1600" dirty="0">
                <a:solidFill>
                  <a:schemeClr val="bg1"/>
                </a:solidFill>
                <a:latin typeface="Hiragino Sans GB W3" panose="020B0300000000000000" charset="-122"/>
                <a:ea typeface="Hiragino Sans GB W3" panose="020B0300000000000000" charset="-122"/>
                <a:cs typeface="Hiragino Sans GB W3" panose="020B0300000000000000" charset="-122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4738107" y="2170136"/>
            <a:ext cx="35317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 对参会者进行评估</a:t>
            </a:r>
            <a:endParaRPr kumimoji="1" lang="zh-CN" altLang="en-US" sz="2800" b="1" dirty="0">
              <a:solidFill>
                <a:srgbClr val="002060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724252" y="2978727"/>
            <a:ext cx="24545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 团体和团队</a:t>
            </a:r>
            <a:endParaRPr kumimoji="1" lang="zh-CN" altLang="en-US" sz="2800" b="1" dirty="0">
              <a:solidFill>
                <a:srgbClr val="002060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724252" y="3777734"/>
            <a:ext cx="3786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 团队发展的</a:t>
            </a:r>
            <a:r>
              <a:rPr kumimoji="1" lang="en-US" altLang="zh-CN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5</a:t>
            </a: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个阶段</a:t>
            </a:r>
            <a:endParaRPr kumimoji="1" lang="zh-CN" altLang="en-US" sz="2800" b="1" dirty="0">
              <a:solidFill>
                <a:srgbClr val="002060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38107" y="4576741"/>
            <a:ext cx="28135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 引导者的策略</a:t>
            </a:r>
            <a:endParaRPr kumimoji="1" lang="zh-CN" altLang="en-US" sz="2800" b="1" dirty="0">
              <a:solidFill>
                <a:srgbClr val="002060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3124" y="2089926"/>
            <a:ext cx="2801822" cy="35640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椭圆 19"/>
          <p:cNvSpPr/>
          <p:nvPr/>
        </p:nvSpPr>
        <p:spPr>
          <a:xfrm>
            <a:off x="2087941" y="2872650"/>
            <a:ext cx="2363524" cy="2363524"/>
          </a:xfrm>
          <a:prstGeom prst="ellipse">
            <a:avLst/>
          </a:prstGeom>
          <a:ln w="762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4130303" y="2872650"/>
            <a:ext cx="2363524" cy="2363524"/>
          </a:xfrm>
          <a:prstGeom prst="ellipse">
            <a:avLst/>
          </a:prstGeom>
          <a:ln w="762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6172665" y="2872650"/>
            <a:ext cx="2363524" cy="2363524"/>
          </a:xfrm>
          <a:prstGeom prst="ellipse">
            <a:avLst/>
          </a:prstGeom>
          <a:ln w="762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8137203" y="2872650"/>
            <a:ext cx="2363524" cy="2363524"/>
          </a:xfrm>
          <a:prstGeom prst="ellipse">
            <a:avLst/>
          </a:prstGeom>
          <a:ln w="762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15" name="组 14"/>
          <p:cNvGrpSpPr/>
          <p:nvPr/>
        </p:nvGrpSpPr>
        <p:grpSpPr>
          <a:xfrm>
            <a:off x="-16042" y="-13855"/>
            <a:ext cx="12208042" cy="1056562"/>
            <a:chOff x="-16042" y="-13855"/>
            <a:chExt cx="12208042" cy="1056562"/>
          </a:xfrm>
        </p:grpSpPr>
        <p:sp>
          <p:nvSpPr>
            <p:cNvPr id="7" name="矩形 6"/>
            <p:cNvSpPr/>
            <p:nvPr/>
          </p:nvSpPr>
          <p:spPr>
            <a:xfrm>
              <a:off x="-16042" y="-13855"/>
              <a:ext cx="12208042" cy="105656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63235" y="166530"/>
              <a:ext cx="14128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4800" b="1" dirty="0" smtClean="0">
                  <a:solidFill>
                    <a:schemeClr val="bg1"/>
                  </a:solidFill>
                  <a:latin typeface="Adobe Heiti Std R" panose="020B0400000000000000" charset="-122"/>
                  <a:ea typeface="Adobe Heiti Std R" panose="020B0400000000000000" charset="-122"/>
                  <a:cs typeface="Adobe Heiti Std R" panose="020B0400000000000000" charset="-122"/>
                </a:rPr>
                <a:t>引导</a:t>
              </a:r>
              <a:endParaRPr kumimoji="1" lang="zh-CN" altLang="en-US" sz="4800" dirty="0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939346" y="423097"/>
              <a:ext cx="26468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2400" b="1" dirty="0" smtClean="0">
                  <a:solidFill>
                    <a:schemeClr val="bg1"/>
                  </a:solidFill>
                  <a:latin typeface="Hiragino Sans GB W6" panose="020B0300000000000000" charset="-122"/>
                  <a:ea typeface="Hiragino Sans GB W6" panose="020B0300000000000000" charset="-122"/>
                  <a:cs typeface="Hiragino Sans GB W6" panose="020B0300000000000000" charset="-122"/>
                </a:rPr>
                <a:t>了解会议的参会者</a:t>
              </a:r>
              <a:endParaRPr kumimoji="1" lang="zh-CN" altLang="en-US" sz="2400" b="1" dirty="0" smtClean="0">
                <a:solidFill>
                  <a:schemeClr val="bg1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 flipH="1">
              <a:off x="1731671" y="166530"/>
              <a:ext cx="18000" cy="7182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副标题 2"/>
            <p:cNvSpPr txBox="1"/>
            <p:nvPr/>
          </p:nvSpPr>
          <p:spPr>
            <a:xfrm>
              <a:off x="11213358" y="582028"/>
              <a:ext cx="715653" cy="35911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第</a:t>
              </a:r>
              <a:r>
                <a:rPr kumimoji="1" lang="en-US" altLang="zh-CN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4</a:t>
              </a: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章</a:t>
              </a:r>
              <a:endParaRPr kumimoji="1" lang="zh-CN" altLang="en-US" sz="1600" dirty="0">
                <a:solidFill>
                  <a:schemeClr val="bg1"/>
                </a:solidFill>
                <a:latin typeface="Hiragino Sans GB W3" panose="020B0300000000000000" charset="-122"/>
                <a:ea typeface="Hiragino Sans GB W3" panose="020B0300000000000000" charset="-122"/>
                <a:cs typeface="Hiragino Sans GB W3" panose="020B0300000000000000" charset="-122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263235" y="1479659"/>
            <a:ext cx="35317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 对参会者进行评估</a:t>
            </a:r>
            <a:endParaRPr kumimoji="1" lang="zh-CN" altLang="en-US" sz="2800" b="1" dirty="0">
              <a:solidFill>
                <a:srgbClr val="002060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406754" y="3823579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400" b="1" dirty="0" smtClean="0">
                <a:solidFill>
                  <a:schemeClr val="bg1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一对一访谈</a:t>
            </a:r>
            <a:endParaRPr kumimoji="1" lang="zh-CN" altLang="en-US" sz="2400" b="1" dirty="0">
              <a:solidFill>
                <a:schemeClr val="bg1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529289" y="3817549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400" b="1" dirty="0" smtClean="0">
                <a:solidFill>
                  <a:schemeClr val="bg1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小组访谈</a:t>
            </a:r>
            <a:endParaRPr kumimoji="1" lang="zh-CN" altLang="en-US" sz="2400" b="1" dirty="0">
              <a:solidFill>
                <a:schemeClr val="bg1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605182" y="3825373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400" b="1" dirty="0" smtClean="0">
                <a:solidFill>
                  <a:schemeClr val="bg1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调查问卷</a:t>
            </a:r>
            <a:endParaRPr kumimoji="1" lang="zh-CN" altLang="en-US" sz="2400" b="1" dirty="0">
              <a:solidFill>
                <a:schemeClr val="bg1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666810" y="3825372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400" b="1" dirty="0" smtClean="0">
                <a:solidFill>
                  <a:schemeClr val="bg1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实地观察</a:t>
            </a:r>
            <a:endParaRPr kumimoji="1" lang="zh-CN" altLang="en-US" sz="2400" b="1" dirty="0">
              <a:solidFill>
                <a:schemeClr val="bg1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 14"/>
          <p:cNvGrpSpPr/>
          <p:nvPr/>
        </p:nvGrpSpPr>
        <p:grpSpPr>
          <a:xfrm>
            <a:off x="-16042" y="-13855"/>
            <a:ext cx="12208042" cy="1056562"/>
            <a:chOff x="-16042" y="-13855"/>
            <a:chExt cx="12208042" cy="1056562"/>
          </a:xfrm>
        </p:grpSpPr>
        <p:sp>
          <p:nvSpPr>
            <p:cNvPr id="7" name="矩形 6"/>
            <p:cNvSpPr/>
            <p:nvPr/>
          </p:nvSpPr>
          <p:spPr>
            <a:xfrm>
              <a:off x="-16042" y="-13855"/>
              <a:ext cx="12208042" cy="105656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63235" y="166530"/>
              <a:ext cx="14128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4800" b="1" dirty="0" smtClean="0">
                  <a:solidFill>
                    <a:schemeClr val="bg1"/>
                  </a:solidFill>
                  <a:latin typeface="Adobe Heiti Std R" panose="020B0400000000000000" charset="-122"/>
                  <a:ea typeface="Adobe Heiti Std R" panose="020B0400000000000000" charset="-122"/>
                  <a:cs typeface="Adobe Heiti Std R" panose="020B0400000000000000" charset="-122"/>
                </a:rPr>
                <a:t>引导</a:t>
              </a:r>
              <a:endParaRPr kumimoji="1" lang="zh-CN" altLang="en-US" sz="4800" dirty="0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939346" y="423097"/>
              <a:ext cx="26468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2400" b="1" dirty="0" smtClean="0">
                  <a:solidFill>
                    <a:schemeClr val="bg1"/>
                  </a:solidFill>
                  <a:latin typeface="Hiragino Sans GB W6" panose="020B0300000000000000" charset="-122"/>
                  <a:ea typeface="Hiragino Sans GB W6" panose="020B0300000000000000" charset="-122"/>
                  <a:cs typeface="Hiragino Sans GB W6" panose="020B0300000000000000" charset="-122"/>
                </a:rPr>
                <a:t>了解会议的参会者</a:t>
              </a:r>
              <a:endParaRPr kumimoji="1" lang="zh-CN" altLang="en-US" sz="2400" b="1" dirty="0" smtClean="0">
                <a:solidFill>
                  <a:schemeClr val="bg1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 flipH="1">
              <a:off x="1731671" y="166530"/>
              <a:ext cx="18000" cy="7182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副标题 2"/>
            <p:cNvSpPr txBox="1"/>
            <p:nvPr/>
          </p:nvSpPr>
          <p:spPr>
            <a:xfrm>
              <a:off x="11213358" y="582028"/>
              <a:ext cx="715653" cy="35911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第</a:t>
              </a:r>
              <a:r>
                <a:rPr kumimoji="1" lang="en-US" altLang="zh-CN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4</a:t>
              </a: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章</a:t>
              </a:r>
              <a:endParaRPr kumimoji="1" lang="zh-CN" altLang="en-US" sz="1600" dirty="0">
                <a:solidFill>
                  <a:schemeClr val="bg1"/>
                </a:solidFill>
                <a:latin typeface="Hiragino Sans GB W3" panose="020B0300000000000000" charset="-122"/>
                <a:ea typeface="Hiragino Sans GB W3" panose="020B0300000000000000" charset="-122"/>
                <a:cs typeface="Hiragino Sans GB W3" panose="020B0300000000000000" charset="-122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263235" y="1479659"/>
            <a:ext cx="35317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 对参会者进行评估</a:t>
            </a:r>
            <a:endParaRPr kumimoji="1" lang="zh-CN" altLang="en-US" sz="2800" b="1" dirty="0">
              <a:solidFill>
                <a:srgbClr val="002060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388625" y="3529263"/>
            <a:ext cx="35189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团队成员彼此熟悉程度如何？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908532" y="2601175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评估常用问句</a:t>
            </a:r>
            <a:endParaRPr kumimoji="1" lang="zh-CN" altLang="en-US" sz="2800" b="1" dirty="0">
              <a:solidFill>
                <a:srgbClr val="002060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19184" y="4142441"/>
            <a:ext cx="42883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成员之间的诚实度和坦率程度如何？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62703" y="4755619"/>
            <a:ext cx="45448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大家互相听取并支持其他人的意见吗？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388625" y="5368797"/>
            <a:ext cx="35189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通常重大决策是如何做出的？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365811" y="3529263"/>
            <a:ext cx="2749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你如何形容团体氛围？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6365811" y="4142441"/>
            <a:ext cx="3775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每次会议都会有严谨的计划吗？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365811" y="4755619"/>
            <a:ext cx="35189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举例说明大家是如何互动的？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6365811" y="5368797"/>
            <a:ext cx="35189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 smtClean="0">
                <a:solidFill>
                  <a:schemeClr val="accent6"/>
                </a:solidFill>
              </a:rPr>
              <a:t>团体中最好的最差的是什么？</a:t>
            </a:r>
            <a:endParaRPr kumimoji="1" lang="zh-CN" altLang="en-US" sz="20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 14"/>
          <p:cNvGrpSpPr/>
          <p:nvPr/>
        </p:nvGrpSpPr>
        <p:grpSpPr>
          <a:xfrm>
            <a:off x="-16042" y="-13855"/>
            <a:ext cx="12208042" cy="1056562"/>
            <a:chOff x="-16042" y="-13855"/>
            <a:chExt cx="12208042" cy="1056562"/>
          </a:xfrm>
        </p:grpSpPr>
        <p:sp>
          <p:nvSpPr>
            <p:cNvPr id="7" name="矩形 6"/>
            <p:cNvSpPr/>
            <p:nvPr/>
          </p:nvSpPr>
          <p:spPr>
            <a:xfrm>
              <a:off x="-16042" y="-13855"/>
              <a:ext cx="12208042" cy="105656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63235" y="166530"/>
              <a:ext cx="14128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4800" b="1" dirty="0" smtClean="0">
                  <a:solidFill>
                    <a:schemeClr val="bg1"/>
                  </a:solidFill>
                  <a:latin typeface="Adobe Heiti Std R" panose="020B0400000000000000" charset="-122"/>
                  <a:ea typeface="Adobe Heiti Std R" panose="020B0400000000000000" charset="-122"/>
                  <a:cs typeface="Adobe Heiti Std R" panose="020B0400000000000000" charset="-122"/>
                </a:rPr>
                <a:t>引导</a:t>
              </a:r>
              <a:endParaRPr kumimoji="1" lang="zh-CN" altLang="en-US" sz="4800" dirty="0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939346" y="423097"/>
              <a:ext cx="26468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2400" b="1" dirty="0" smtClean="0">
                  <a:solidFill>
                    <a:schemeClr val="bg1"/>
                  </a:solidFill>
                  <a:latin typeface="Hiragino Sans GB W6" panose="020B0300000000000000" charset="-122"/>
                  <a:ea typeface="Hiragino Sans GB W6" panose="020B0300000000000000" charset="-122"/>
                  <a:cs typeface="Hiragino Sans GB W6" panose="020B0300000000000000" charset="-122"/>
                </a:rPr>
                <a:t>了解会议的参会者</a:t>
              </a:r>
              <a:endParaRPr kumimoji="1" lang="zh-CN" altLang="en-US" sz="2400" b="1" dirty="0" smtClean="0">
                <a:solidFill>
                  <a:schemeClr val="bg1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 flipH="1">
              <a:off x="1731671" y="166530"/>
              <a:ext cx="18000" cy="7182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副标题 2"/>
            <p:cNvSpPr txBox="1"/>
            <p:nvPr/>
          </p:nvSpPr>
          <p:spPr>
            <a:xfrm>
              <a:off x="11213358" y="582028"/>
              <a:ext cx="715653" cy="35911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第</a:t>
              </a:r>
              <a:r>
                <a:rPr kumimoji="1" lang="en-US" altLang="zh-CN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4</a:t>
              </a: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章</a:t>
              </a:r>
              <a:endParaRPr kumimoji="1" lang="zh-CN" altLang="en-US" sz="1600" dirty="0">
                <a:solidFill>
                  <a:schemeClr val="bg1"/>
                </a:solidFill>
                <a:latin typeface="Hiragino Sans GB W3" panose="020B0300000000000000" charset="-122"/>
                <a:ea typeface="Hiragino Sans GB W3" panose="020B0300000000000000" charset="-122"/>
                <a:cs typeface="Hiragino Sans GB W3" panose="020B0300000000000000" charset="-122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263235" y="1434479"/>
            <a:ext cx="24545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 团体和团队</a:t>
            </a:r>
            <a:endParaRPr kumimoji="1" lang="zh-CN" altLang="en-US" sz="2800" b="1" dirty="0">
              <a:solidFill>
                <a:srgbClr val="002060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49004" y="2285303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400" b="1" dirty="0" smtClean="0"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什么是团体？</a:t>
            </a:r>
            <a:endParaRPr kumimoji="1" lang="zh-CN" altLang="en-US" sz="2400" b="1" dirty="0"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442219" y="2285303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400" b="1" dirty="0" smtClean="0"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什么是团队？</a:t>
            </a:r>
            <a:endParaRPr kumimoji="1" lang="zh-CN" altLang="en-US" sz="2400" b="1" dirty="0"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905505" y="3020224"/>
            <a:ext cx="47573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dirty="0" smtClean="0"/>
              <a:t>团体是一群人集中在一起相互交流，解决某个</a:t>
            </a:r>
            <a:endParaRPr kumimoji="1" lang="en-US" altLang="zh-CN" dirty="0" smtClean="0"/>
          </a:p>
          <a:p>
            <a:pPr>
              <a:lnSpc>
                <a:spcPct val="150000"/>
              </a:lnSpc>
            </a:pPr>
            <a:r>
              <a:rPr kumimoji="1" lang="zh-CN" altLang="en-US" dirty="0" smtClean="0"/>
              <a:t>问题或协调某件事。</a:t>
            </a:r>
            <a:endParaRPr kumimoji="1" lang="zh-CN" altLang="en-US" dirty="0"/>
          </a:p>
        </p:txBody>
      </p:sp>
      <p:sp>
        <p:nvSpPr>
          <p:cNvPr id="17" name="文本框 16"/>
          <p:cNvSpPr txBox="1"/>
          <p:nvPr/>
        </p:nvSpPr>
        <p:spPr>
          <a:xfrm>
            <a:off x="841337" y="4043287"/>
            <a:ext cx="49752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dirty="0" smtClean="0">
                <a:solidFill>
                  <a:schemeClr val="accent6"/>
                </a:solidFill>
              </a:rPr>
              <a:t>以自我为中心</a:t>
            </a:r>
            <a:endParaRPr kumimoji="1" lang="en-US" altLang="zh-CN" dirty="0" smtClean="0">
              <a:solidFill>
                <a:schemeClr val="accent6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zh-CN" altLang="en-US" dirty="0" smtClean="0">
                <a:solidFill>
                  <a:schemeClr val="accent6"/>
                </a:solidFill>
              </a:rPr>
              <a:t>依靠外部设定的机制而运作</a:t>
            </a:r>
            <a:endParaRPr kumimoji="1" lang="en-US" altLang="zh-CN" dirty="0" smtClean="0">
              <a:solidFill>
                <a:schemeClr val="accent6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zh-CN" altLang="en-US" dirty="0" smtClean="0">
                <a:solidFill>
                  <a:schemeClr val="accent6"/>
                </a:solidFill>
              </a:rPr>
              <a:t>职位决定授权</a:t>
            </a:r>
            <a:endParaRPr kumimoji="1" lang="en-US" altLang="zh-CN" dirty="0" smtClean="0">
              <a:solidFill>
                <a:schemeClr val="accent6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zh-CN" altLang="en-US" dirty="0" smtClean="0">
                <a:solidFill>
                  <a:schemeClr val="accent6"/>
                </a:solidFill>
              </a:rPr>
              <a:t>不进行团体人员关系建设</a:t>
            </a:r>
            <a:endParaRPr kumimoji="1" lang="en-US" altLang="zh-CN" dirty="0" smtClean="0">
              <a:solidFill>
                <a:schemeClr val="accent6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zh-CN" altLang="en-US" dirty="0" smtClean="0">
                <a:solidFill>
                  <a:schemeClr val="accent6"/>
                </a:solidFill>
              </a:rPr>
              <a:t>决策权在领导手中</a:t>
            </a:r>
            <a:endParaRPr kumimoji="1" lang="en-US" altLang="zh-CN" dirty="0" smtClean="0">
              <a:solidFill>
                <a:schemeClr val="accent6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zh-CN" altLang="en-US" dirty="0" smtClean="0">
                <a:solidFill>
                  <a:schemeClr val="accent6"/>
                </a:solidFill>
              </a:rPr>
              <a:t>内部竞争激烈</a:t>
            </a:r>
            <a:endParaRPr kumimoji="1" lang="en-US" altLang="zh-CN" dirty="0" smtClean="0">
              <a:solidFill>
                <a:schemeClr val="accent6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442219" y="3020224"/>
            <a:ext cx="50860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dirty="0" smtClean="0"/>
              <a:t>团队是一群人集中在一起，为了达成一个明确的</a:t>
            </a:r>
            <a:endParaRPr kumimoji="1" lang="en-US" altLang="zh-CN" dirty="0" smtClean="0"/>
          </a:p>
          <a:p>
            <a:pPr>
              <a:lnSpc>
                <a:spcPct val="150000"/>
              </a:lnSpc>
            </a:pPr>
            <a:r>
              <a:rPr kumimoji="1" lang="zh-CN" altLang="en-US" dirty="0" smtClean="0"/>
              <a:t>共同目标，大家都参与了这个目标的确定过程。</a:t>
            </a:r>
            <a:endParaRPr kumimoji="1"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6442219" y="4043287"/>
            <a:ext cx="49752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dirty="0" smtClean="0">
                <a:solidFill>
                  <a:schemeClr val="accent6"/>
                </a:solidFill>
              </a:rPr>
              <a:t>以我们为中心</a:t>
            </a:r>
            <a:r>
              <a:rPr kumimoji="1" lang="zh-CN" altLang="en-US" dirty="0">
                <a:solidFill>
                  <a:schemeClr val="accent6"/>
                </a:solidFill>
              </a:rPr>
              <a:t>，</a:t>
            </a:r>
            <a:r>
              <a:rPr kumimoji="1" lang="zh-CN" altLang="en-US" dirty="0" smtClean="0">
                <a:solidFill>
                  <a:schemeClr val="accent6"/>
                </a:solidFill>
              </a:rPr>
              <a:t>有共同的目标</a:t>
            </a:r>
            <a:endParaRPr kumimoji="1" lang="en-US" altLang="zh-CN" dirty="0" smtClean="0">
              <a:solidFill>
                <a:schemeClr val="accent6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zh-CN" altLang="en-US" dirty="0" smtClean="0">
                <a:solidFill>
                  <a:schemeClr val="accent6"/>
                </a:solidFill>
              </a:rPr>
              <a:t>团队自行设定和遵守规则</a:t>
            </a:r>
            <a:endParaRPr kumimoji="1" lang="en-US" altLang="zh-CN" dirty="0" smtClean="0">
              <a:solidFill>
                <a:schemeClr val="accent6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zh-CN" altLang="en-US" dirty="0" smtClean="0">
                <a:solidFill>
                  <a:schemeClr val="accent6"/>
                </a:solidFill>
              </a:rPr>
              <a:t>共同争取更大的授权</a:t>
            </a:r>
            <a:endParaRPr kumimoji="1" lang="en-US" altLang="zh-CN" dirty="0" smtClean="0">
              <a:solidFill>
                <a:schemeClr val="accent6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zh-CN" altLang="en-US" dirty="0" smtClean="0">
                <a:solidFill>
                  <a:schemeClr val="accent6"/>
                </a:solidFill>
              </a:rPr>
              <a:t>关注解决问题和流程改进</a:t>
            </a:r>
            <a:endParaRPr kumimoji="1" lang="en-US" altLang="zh-CN" dirty="0" smtClean="0">
              <a:solidFill>
                <a:schemeClr val="accent6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zh-CN" altLang="en-US" dirty="0" smtClean="0">
                <a:solidFill>
                  <a:schemeClr val="accent6"/>
                </a:solidFill>
              </a:rPr>
              <a:t>彼此信任和开放，共同做决策</a:t>
            </a:r>
            <a:endParaRPr kumimoji="1" lang="en-US" altLang="zh-CN" dirty="0" smtClean="0">
              <a:solidFill>
                <a:schemeClr val="accent6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zh-CN" altLang="en-US" dirty="0" smtClean="0">
                <a:solidFill>
                  <a:schemeClr val="accent6"/>
                </a:solidFill>
              </a:rPr>
              <a:t>成员之间有很强的联结关系</a:t>
            </a:r>
            <a:endParaRPr kumimoji="1" lang="zh-CN" altLang="en-US" dirty="0">
              <a:solidFill>
                <a:schemeClr val="accent6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841337" y="2948667"/>
            <a:ext cx="4975240" cy="1052945"/>
          </a:xfrm>
          <a:prstGeom prst="rect">
            <a:avLst/>
          </a:prstGeom>
          <a:noFill/>
          <a:ln w="508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6442219" y="2933586"/>
            <a:ext cx="4975240" cy="1052945"/>
          </a:xfrm>
          <a:prstGeom prst="rect">
            <a:avLst/>
          </a:prstGeom>
          <a:noFill/>
          <a:ln w="508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 14"/>
          <p:cNvGrpSpPr/>
          <p:nvPr/>
        </p:nvGrpSpPr>
        <p:grpSpPr>
          <a:xfrm>
            <a:off x="-16042" y="-13855"/>
            <a:ext cx="12208042" cy="1056562"/>
            <a:chOff x="-16042" y="-13855"/>
            <a:chExt cx="12208042" cy="1056562"/>
          </a:xfrm>
        </p:grpSpPr>
        <p:sp>
          <p:nvSpPr>
            <p:cNvPr id="7" name="矩形 6"/>
            <p:cNvSpPr/>
            <p:nvPr/>
          </p:nvSpPr>
          <p:spPr>
            <a:xfrm>
              <a:off x="-16042" y="-13855"/>
              <a:ext cx="12208042" cy="105656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63235" y="166530"/>
              <a:ext cx="14128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4800" b="1" dirty="0" smtClean="0">
                  <a:solidFill>
                    <a:schemeClr val="bg1"/>
                  </a:solidFill>
                  <a:latin typeface="Adobe Heiti Std R" panose="020B0400000000000000" charset="-122"/>
                  <a:ea typeface="Adobe Heiti Std R" panose="020B0400000000000000" charset="-122"/>
                  <a:cs typeface="Adobe Heiti Std R" panose="020B0400000000000000" charset="-122"/>
                </a:rPr>
                <a:t>引导</a:t>
              </a:r>
              <a:endParaRPr kumimoji="1" lang="zh-CN" altLang="en-US" sz="4800" dirty="0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939346" y="423097"/>
              <a:ext cx="26468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2400" b="1" dirty="0" smtClean="0">
                  <a:solidFill>
                    <a:schemeClr val="bg1"/>
                  </a:solidFill>
                  <a:latin typeface="Hiragino Sans GB W6" panose="020B0300000000000000" charset="-122"/>
                  <a:ea typeface="Hiragino Sans GB W6" panose="020B0300000000000000" charset="-122"/>
                  <a:cs typeface="Hiragino Sans GB W6" panose="020B0300000000000000" charset="-122"/>
                </a:rPr>
                <a:t>了解会议的参会者</a:t>
              </a:r>
              <a:endParaRPr kumimoji="1" lang="zh-CN" altLang="en-US" sz="2400" b="1" dirty="0" smtClean="0">
                <a:solidFill>
                  <a:schemeClr val="bg1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 flipH="1">
              <a:off x="1731671" y="166530"/>
              <a:ext cx="18000" cy="7182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副标题 2"/>
            <p:cNvSpPr txBox="1"/>
            <p:nvPr/>
          </p:nvSpPr>
          <p:spPr>
            <a:xfrm>
              <a:off x="11213358" y="582028"/>
              <a:ext cx="715653" cy="35911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第</a:t>
              </a:r>
              <a:r>
                <a:rPr kumimoji="1" lang="en-US" altLang="zh-CN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4</a:t>
              </a: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章</a:t>
              </a:r>
              <a:endParaRPr kumimoji="1" lang="zh-CN" altLang="en-US" sz="1600" dirty="0">
                <a:solidFill>
                  <a:schemeClr val="bg1"/>
                </a:solidFill>
                <a:latin typeface="Hiragino Sans GB W3" panose="020B0300000000000000" charset="-122"/>
                <a:ea typeface="Hiragino Sans GB W3" panose="020B0300000000000000" charset="-122"/>
                <a:cs typeface="Hiragino Sans GB W3" panose="020B0300000000000000" charset="-122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263235" y="1434479"/>
            <a:ext cx="24545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 团体和团队</a:t>
            </a:r>
            <a:endParaRPr kumimoji="1" lang="zh-CN" altLang="en-US" sz="2800" b="1" dirty="0">
              <a:solidFill>
                <a:srgbClr val="002060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65165" y="2191300"/>
            <a:ext cx="4493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400" b="1" dirty="0" smtClean="0"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是否所有的团体都要成为团队？</a:t>
            </a:r>
            <a:endParaRPr kumimoji="1" lang="zh-CN" altLang="en-US" sz="2400" b="1" dirty="0"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65165" y="4822539"/>
            <a:ext cx="4185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400" b="1" dirty="0" smtClean="0"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如何让团体具有团队的特质？</a:t>
            </a:r>
            <a:endParaRPr kumimoji="1" lang="zh-CN" altLang="en-US" sz="2400" b="1" dirty="0"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65166" y="2620854"/>
            <a:ext cx="1080295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dirty="0" smtClean="0">
                <a:solidFill>
                  <a:schemeClr val="accent6"/>
                </a:solidFill>
              </a:rPr>
              <a:t>不必成为团队的情况：大家在一起时间比较短，彼此之间只进行共享信息，每次开会的人都不相同，没有</a:t>
            </a:r>
            <a:endParaRPr kumimoji="1" lang="en-US" altLang="zh-CN" dirty="0" smtClean="0">
              <a:solidFill>
                <a:schemeClr val="accent6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zh-CN" altLang="en-US" dirty="0" smtClean="0">
                <a:solidFill>
                  <a:schemeClr val="accent6"/>
                </a:solidFill>
              </a:rPr>
              <a:t>共同的目标，领导风格是控制和命令式的。</a:t>
            </a:r>
            <a:endParaRPr kumimoji="1" lang="en-US" altLang="zh-CN" dirty="0" smtClean="0">
              <a:solidFill>
                <a:schemeClr val="accent6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zh-CN" altLang="en-US" dirty="0" smtClean="0">
                <a:solidFill>
                  <a:schemeClr val="accent6"/>
                </a:solidFill>
              </a:rPr>
              <a:t>要成为团队的情况：需要更高的凝聚力和共同的目标，有不断需要完成的任务，这群人会长时间在一起并</a:t>
            </a:r>
            <a:endParaRPr kumimoji="1" lang="en-US" altLang="zh-CN" dirty="0" smtClean="0">
              <a:solidFill>
                <a:schemeClr val="accent6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zh-CN" altLang="en-US" dirty="0" smtClean="0">
                <a:solidFill>
                  <a:schemeClr val="accent6"/>
                </a:solidFill>
              </a:rPr>
              <a:t>亲密合作完成任务，对团队成员授权可以提高团队整体的绩效</a:t>
            </a:r>
            <a:endParaRPr kumimoji="1" lang="en-US" altLang="zh-CN" dirty="0" smtClean="0">
              <a:solidFill>
                <a:schemeClr val="accent6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65165" y="5346555"/>
            <a:ext cx="10802957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dirty="0" smtClean="0">
                <a:solidFill>
                  <a:schemeClr val="accent6"/>
                </a:solidFill>
              </a:rPr>
              <a:t>设立一个宽泛的目标，建立一系列简单有效的通行规则让大家遵守，明确团队成员的角色和责任，适当的</a:t>
            </a:r>
            <a:endParaRPr kumimoji="1" lang="en-US" altLang="zh-CN" dirty="0" smtClean="0">
              <a:solidFill>
                <a:schemeClr val="accent6"/>
              </a:solidFill>
            </a:endParaRPr>
          </a:p>
          <a:p>
            <a:r>
              <a:rPr kumimoji="1" lang="zh-CN" altLang="en-US" dirty="0" smtClean="0">
                <a:solidFill>
                  <a:schemeClr val="accent6"/>
                </a:solidFill>
              </a:rPr>
              <a:t>训练使大家有效的解决冲突和做决策，建立反馈制度和评估体系提高团体的效能。</a:t>
            </a:r>
            <a:endParaRPr kumimoji="1" lang="zh-CN" alt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 14"/>
          <p:cNvGrpSpPr/>
          <p:nvPr/>
        </p:nvGrpSpPr>
        <p:grpSpPr>
          <a:xfrm>
            <a:off x="-16042" y="-13855"/>
            <a:ext cx="12208042" cy="1056562"/>
            <a:chOff x="-16042" y="-13855"/>
            <a:chExt cx="12208042" cy="1056562"/>
          </a:xfrm>
        </p:grpSpPr>
        <p:sp>
          <p:nvSpPr>
            <p:cNvPr id="7" name="矩形 6"/>
            <p:cNvSpPr/>
            <p:nvPr/>
          </p:nvSpPr>
          <p:spPr>
            <a:xfrm>
              <a:off x="-16042" y="-13855"/>
              <a:ext cx="12208042" cy="105656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63235" y="166530"/>
              <a:ext cx="14128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4800" b="1" dirty="0" smtClean="0">
                  <a:solidFill>
                    <a:schemeClr val="bg1"/>
                  </a:solidFill>
                  <a:latin typeface="Adobe Heiti Std R" panose="020B0400000000000000" charset="-122"/>
                  <a:ea typeface="Adobe Heiti Std R" panose="020B0400000000000000" charset="-122"/>
                  <a:cs typeface="Adobe Heiti Std R" panose="020B0400000000000000" charset="-122"/>
                </a:rPr>
                <a:t>引导</a:t>
              </a:r>
              <a:endParaRPr kumimoji="1" lang="zh-CN" altLang="en-US" sz="4800" dirty="0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939346" y="423097"/>
              <a:ext cx="26468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2400" b="1" dirty="0" smtClean="0">
                  <a:solidFill>
                    <a:schemeClr val="bg1"/>
                  </a:solidFill>
                  <a:latin typeface="Hiragino Sans GB W6" panose="020B0300000000000000" charset="-122"/>
                  <a:ea typeface="Hiragino Sans GB W6" panose="020B0300000000000000" charset="-122"/>
                  <a:cs typeface="Hiragino Sans GB W6" panose="020B0300000000000000" charset="-122"/>
                </a:rPr>
                <a:t>了解会议的参会者</a:t>
              </a:r>
              <a:endParaRPr kumimoji="1" lang="zh-CN" altLang="en-US" sz="2400" b="1" dirty="0" smtClean="0">
                <a:solidFill>
                  <a:schemeClr val="bg1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 flipH="1">
              <a:off x="1731671" y="166530"/>
              <a:ext cx="18000" cy="7182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副标题 2"/>
            <p:cNvSpPr txBox="1"/>
            <p:nvPr/>
          </p:nvSpPr>
          <p:spPr>
            <a:xfrm>
              <a:off x="11213358" y="582028"/>
              <a:ext cx="715653" cy="35911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第</a:t>
              </a:r>
              <a:r>
                <a:rPr kumimoji="1" lang="en-US" altLang="zh-CN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4</a:t>
              </a: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章</a:t>
              </a:r>
              <a:endParaRPr kumimoji="1" lang="zh-CN" altLang="en-US" sz="1600" dirty="0">
                <a:solidFill>
                  <a:schemeClr val="bg1"/>
                </a:solidFill>
                <a:latin typeface="Hiragino Sans GB W3" panose="020B0300000000000000" charset="-122"/>
                <a:ea typeface="Hiragino Sans GB W3" panose="020B0300000000000000" charset="-122"/>
                <a:cs typeface="Hiragino Sans GB W3" panose="020B0300000000000000" charset="-122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3975649" y="2019142"/>
            <a:ext cx="3786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 团队发展的</a:t>
            </a:r>
            <a:r>
              <a:rPr kumimoji="1" lang="en-US" altLang="zh-CN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5</a:t>
            </a: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个阶段</a:t>
            </a:r>
            <a:endParaRPr kumimoji="1" lang="zh-CN" altLang="en-US" sz="2800" b="1" dirty="0">
              <a:solidFill>
                <a:srgbClr val="002060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845156" y="3442141"/>
            <a:ext cx="1569085" cy="1569085"/>
          </a:xfrm>
          <a:prstGeom prst="ellipse">
            <a:avLst/>
          </a:prstGeom>
          <a:ln w="762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3044995" y="3442141"/>
            <a:ext cx="1569085" cy="1569085"/>
          </a:xfrm>
          <a:prstGeom prst="ellipse">
            <a:avLst/>
          </a:prstGeom>
          <a:ln w="762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5260876" y="3442141"/>
            <a:ext cx="1569085" cy="1569085"/>
          </a:xfrm>
          <a:prstGeom prst="ellipse">
            <a:avLst/>
          </a:prstGeom>
          <a:ln w="762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7396546" y="3442141"/>
            <a:ext cx="1569085" cy="1569085"/>
          </a:xfrm>
          <a:prstGeom prst="ellipse">
            <a:avLst/>
          </a:prstGeom>
          <a:ln w="762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6" name="文本框 25"/>
          <p:cNvSpPr txBox="1"/>
          <p:nvPr/>
        </p:nvSpPr>
        <p:spPr>
          <a:xfrm>
            <a:off x="1191117" y="404201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b="1" dirty="0" smtClean="0">
                <a:solidFill>
                  <a:schemeClr val="bg1"/>
                </a:solidFill>
              </a:rPr>
              <a:t>形成期</a:t>
            </a:r>
            <a:endParaRPr kumimoji="1" lang="zh-CN" altLang="en-US" b="1" dirty="0">
              <a:solidFill>
                <a:schemeClr val="bg1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390956" y="404201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b="1" dirty="0" smtClean="0">
                <a:solidFill>
                  <a:schemeClr val="bg1"/>
                </a:solidFill>
              </a:rPr>
              <a:t>风暴期</a:t>
            </a:r>
            <a:endParaRPr kumimoji="1" lang="zh-CN" altLang="en-US" b="1" dirty="0">
              <a:solidFill>
                <a:schemeClr val="bg1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5606837" y="404201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b="1" dirty="0" smtClean="0">
                <a:solidFill>
                  <a:schemeClr val="bg1"/>
                </a:solidFill>
              </a:rPr>
              <a:t>规范期</a:t>
            </a:r>
            <a:endParaRPr kumimoji="1" lang="zh-CN" altLang="en-US" b="1" dirty="0">
              <a:solidFill>
                <a:schemeClr val="bg1"/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7742507" y="404201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b="1" dirty="0" smtClean="0">
                <a:solidFill>
                  <a:schemeClr val="bg1"/>
                </a:solidFill>
              </a:rPr>
              <a:t>表现期</a:t>
            </a:r>
            <a:endParaRPr kumimoji="1" lang="zh-CN" altLang="en-US" b="1" dirty="0">
              <a:solidFill>
                <a:schemeClr val="bg1"/>
              </a:solidFill>
            </a:endParaRPr>
          </a:p>
        </p:txBody>
      </p:sp>
      <p:sp>
        <p:nvSpPr>
          <p:cNvPr id="30" name="燕尾形 29"/>
          <p:cNvSpPr/>
          <p:nvPr/>
        </p:nvSpPr>
        <p:spPr>
          <a:xfrm>
            <a:off x="7014217" y="4042017"/>
            <a:ext cx="253993" cy="369332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31" name="燕尾形 30"/>
          <p:cNvSpPr/>
          <p:nvPr/>
        </p:nvSpPr>
        <p:spPr>
          <a:xfrm>
            <a:off x="4826523" y="4042017"/>
            <a:ext cx="253993" cy="369332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32" name="燕尾形 31"/>
          <p:cNvSpPr/>
          <p:nvPr/>
        </p:nvSpPr>
        <p:spPr>
          <a:xfrm>
            <a:off x="2650748" y="4042017"/>
            <a:ext cx="253993" cy="369332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33" name="椭圆 32"/>
          <p:cNvSpPr/>
          <p:nvPr/>
        </p:nvSpPr>
        <p:spPr>
          <a:xfrm>
            <a:off x="9510035" y="3442141"/>
            <a:ext cx="1569085" cy="1569085"/>
          </a:xfrm>
          <a:prstGeom prst="ellipse">
            <a:avLst/>
          </a:prstGeom>
          <a:ln w="762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4" name="文本框 33"/>
          <p:cNvSpPr txBox="1"/>
          <p:nvPr/>
        </p:nvSpPr>
        <p:spPr>
          <a:xfrm>
            <a:off x="9855996" y="404201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b="1" smtClean="0">
                <a:solidFill>
                  <a:schemeClr val="bg1"/>
                </a:solidFill>
              </a:rPr>
              <a:t>解散期</a:t>
            </a:r>
            <a:endParaRPr kumimoji="1" lang="zh-CN" altLang="en-US" b="1" dirty="0">
              <a:solidFill>
                <a:schemeClr val="bg1"/>
              </a:solidFill>
            </a:endParaRPr>
          </a:p>
        </p:txBody>
      </p:sp>
      <p:sp>
        <p:nvSpPr>
          <p:cNvPr id="35" name="燕尾形 34"/>
          <p:cNvSpPr/>
          <p:nvPr/>
        </p:nvSpPr>
        <p:spPr>
          <a:xfrm>
            <a:off x="9127706" y="4042017"/>
            <a:ext cx="253993" cy="369332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 14"/>
          <p:cNvGrpSpPr/>
          <p:nvPr/>
        </p:nvGrpSpPr>
        <p:grpSpPr>
          <a:xfrm>
            <a:off x="-16042" y="-13855"/>
            <a:ext cx="12208042" cy="1056562"/>
            <a:chOff x="-16042" y="-13855"/>
            <a:chExt cx="12208042" cy="1056562"/>
          </a:xfrm>
        </p:grpSpPr>
        <p:sp>
          <p:nvSpPr>
            <p:cNvPr id="7" name="矩形 6"/>
            <p:cNvSpPr/>
            <p:nvPr/>
          </p:nvSpPr>
          <p:spPr>
            <a:xfrm>
              <a:off x="-16042" y="-13855"/>
              <a:ext cx="12208042" cy="105656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63235" y="166530"/>
              <a:ext cx="14128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4800" b="1" dirty="0" smtClean="0">
                  <a:solidFill>
                    <a:schemeClr val="bg1"/>
                  </a:solidFill>
                  <a:latin typeface="Adobe Heiti Std R" panose="020B0400000000000000" charset="-122"/>
                  <a:ea typeface="Adobe Heiti Std R" panose="020B0400000000000000" charset="-122"/>
                  <a:cs typeface="Adobe Heiti Std R" panose="020B0400000000000000" charset="-122"/>
                </a:rPr>
                <a:t>引导</a:t>
              </a:r>
              <a:endParaRPr kumimoji="1" lang="zh-CN" altLang="en-US" sz="4800" dirty="0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939346" y="423097"/>
              <a:ext cx="26468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CN" altLang="en-US" sz="2400" b="1" dirty="0" smtClean="0">
                  <a:solidFill>
                    <a:schemeClr val="bg1"/>
                  </a:solidFill>
                  <a:latin typeface="Hiragino Sans GB W6" panose="020B0300000000000000" charset="-122"/>
                  <a:ea typeface="Hiragino Sans GB W6" panose="020B0300000000000000" charset="-122"/>
                  <a:cs typeface="Hiragino Sans GB W6" panose="020B0300000000000000" charset="-122"/>
                </a:rPr>
                <a:t>了解会议的参会者</a:t>
              </a:r>
              <a:endParaRPr kumimoji="1" lang="zh-CN" altLang="en-US" sz="2400" b="1" dirty="0" smtClean="0">
                <a:solidFill>
                  <a:schemeClr val="bg1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 flipH="1">
              <a:off x="1731671" y="166530"/>
              <a:ext cx="18000" cy="7182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副标题 2"/>
            <p:cNvSpPr txBox="1"/>
            <p:nvPr/>
          </p:nvSpPr>
          <p:spPr>
            <a:xfrm>
              <a:off x="11213358" y="582028"/>
              <a:ext cx="715653" cy="35911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第</a:t>
              </a:r>
              <a:r>
                <a:rPr kumimoji="1" lang="en-US" altLang="zh-CN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4</a:t>
              </a:r>
              <a:r>
                <a:rPr kumimoji="1" lang="zh-CN" altLang="en-US" sz="1600" dirty="0" smtClean="0">
                  <a:solidFill>
                    <a:schemeClr val="bg1"/>
                  </a:solidFill>
                  <a:latin typeface="Hiragino Sans GB W3" panose="020B0300000000000000" charset="-122"/>
                  <a:ea typeface="Hiragino Sans GB W3" panose="020B0300000000000000" charset="-122"/>
                  <a:cs typeface="Hiragino Sans GB W3" panose="020B0300000000000000" charset="-122"/>
                </a:rPr>
                <a:t>章</a:t>
              </a:r>
              <a:endParaRPr kumimoji="1" lang="zh-CN" altLang="en-US" sz="1600" dirty="0">
                <a:solidFill>
                  <a:schemeClr val="bg1"/>
                </a:solidFill>
                <a:latin typeface="Hiragino Sans GB W3" panose="020B0300000000000000" charset="-122"/>
                <a:ea typeface="Hiragino Sans GB W3" panose="020B0300000000000000" charset="-122"/>
                <a:cs typeface="Hiragino Sans GB W3" panose="020B0300000000000000" charset="-122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263235" y="1479659"/>
            <a:ext cx="3786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 团队发展的</a:t>
            </a:r>
            <a:r>
              <a:rPr kumimoji="1" lang="en-US" altLang="zh-CN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5</a:t>
            </a:r>
            <a:r>
              <a:rPr kumimoji="1" lang="zh-CN" altLang="en-US" sz="2800" b="1" dirty="0" smtClean="0">
                <a:solidFill>
                  <a:srgbClr val="002060"/>
                </a:solidFill>
                <a:latin typeface="Hiragino Sans GB W6" panose="020B0300000000000000" charset="-122"/>
                <a:ea typeface="Hiragino Sans GB W6" panose="020B0300000000000000" charset="-122"/>
                <a:cs typeface="Hiragino Sans GB W6" panose="020B0300000000000000" charset="-122"/>
              </a:rPr>
              <a:t>个阶段</a:t>
            </a:r>
            <a:endParaRPr kumimoji="1" lang="zh-CN" altLang="en-US" sz="2800" b="1" dirty="0">
              <a:solidFill>
                <a:srgbClr val="002060"/>
              </a:solidFill>
              <a:latin typeface="Hiragino Sans GB W6" panose="020B0300000000000000" charset="-122"/>
              <a:ea typeface="Hiragino Sans GB W6" panose="020B0300000000000000" charset="-122"/>
              <a:cs typeface="Hiragino Sans GB W6" panose="020B0300000000000000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049849" y="2439831"/>
            <a:ext cx="3775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800" b="1" dirty="0" smtClean="0"/>
              <a:t>形成期：团队的蜜月期</a:t>
            </a:r>
            <a:endParaRPr kumimoji="1" lang="zh-CN" altLang="en-US" sz="2800" b="1" dirty="0"/>
          </a:p>
        </p:txBody>
      </p:sp>
      <p:sp>
        <p:nvSpPr>
          <p:cNvPr id="16" name="文本框 15"/>
          <p:cNvSpPr txBox="1"/>
          <p:nvPr/>
        </p:nvSpPr>
        <p:spPr>
          <a:xfrm>
            <a:off x="761103" y="3188664"/>
            <a:ext cx="1065375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kumimoji="1" lang="zh-CN" altLang="en-US" sz="2000" dirty="0" smtClean="0"/>
              <a:t>在形成期，团队在没有完全互相了解前，大家通常会比较内敛</a:t>
            </a:r>
            <a:r>
              <a:rPr kumimoji="1" lang="en-US" altLang="zh-CN" sz="2000" dirty="0" smtClean="0"/>
              <a:t>,</a:t>
            </a:r>
            <a:r>
              <a:rPr kumimoji="1" lang="zh-CN" altLang="en-US" sz="2000" dirty="0" smtClean="0"/>
              <a:t> 都会隐藏自己的观点，谨言慎行，大家都不清楚是否能够融入这个团队中，是否能够胜任这个工作。</a:t>
            </a:r>
            <a:endParaRPr kumimoji="1" lang="en-US" altLang="zh-CN" sz="2000" dirty="0" smtClean="0"/>
          </a:p>
          <a:p>
            <a:pPr>
              <a:lnSpc>
                <a:spcPct val="300000"/>
              </a:lnSpc>
            </a:pPr>
            <a:r>
              <a:rPr kumimoji="1" lang="zh-CN" altLang="en-US" sz="2000" dirty="0" smtClean="0"/>
              <a:t>在这个阶段，有一个显著特点：</a:t>
            </a:r>
            <a:r>
              <a:rPr kumimoji="1" lang="zh-CN" altLang="en-US" sz="2000" dirty="0" smtClean="0">
                <a:solidFill>
                  <a:srgbClr val="00B050"/>
                </a:solidFill>
              </a:rPr>
              <a:t>大家过度依赖团队领导，都想得到明确的指示和指导。</a:t>
            </a:r>
            <a:endParaRPr kumimoji="1" lang="en-US" altLang="zh-CN" sz="20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2669</Words>
  <Application>WPS 演示</Application>
  <PresentationFormat>宽屏</PresentationFormat>
  <Paragraphs>462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5" baseType="lpstr">
      <vt:lpstr>Arial</vt:lpstr>
      <vt:lpstr>宋体</vt:lpstr>
      <vt:lpstr>Wingdings</vt:lpstr>
      <vt:lpstr>Arial</vt:lpstr>
      <vt:lpstr>Hiragino Sans GB W6</vt:lpstr>
      <vt:lpstr>Adobe Heiti Std R</vt:lpstr>
      <vt:lpstr>Hiragino Sans GB W3</vt:lpstr>
      <vt:lpstr>DengXian</vt:lpstr>
      <vt:lpstr>汉仪中等线KW</vt:lpstr>
      <vt:lpstr>微软雅黑</vt:lpstr>
      <vt:lpstr>Arial Unicode MS</vt:lpstr>
      <vt:lpstr>Calibri</vt:lpstr>
      <vt:lpstr>DengXian Light</vt:lpstr>
      <vt:lpstr>Office 主题</vt:lpstr>
      <vt:lpstr>Facilitating         Ease!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Facilitating         Ease!</dc:title>
  <dc:creator>Microsoft Office 用户</dc:creator>
  <cp:lastModifiedBy>刘浪</cp:lastModifiedBy>
  <cp:revision>55</cp:revision>
  <dcterms:created xsi:type="dcterms:W3CDTF">2023-09-04T13:34:00Z</dcterms:created>
  <dcterms:modified xsi:type="dcterms:W3CDTF">2023-09-04T13:34:00Z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40D259974474D2FE98DCF5643579D8C7_42</vt:lpwstr>
  </property>
  <property fmtid="{D5CDD505-2E9C-101B-9397-08002B2CF9AE}" pid="3" name="KSOProductBuildVer">
    <vt:lpwstr>2052-5.2.0.7734</vt:lpwstr>
  </property>
</Properties>
</file>